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69" r:id="rId2"/>
    <p:sldMasterId id="2147483683" r:id="rId3"/>
    <p:sldMasterId id="2147483697" r:id="rId4"/>
    <p:sldMasterId id="2147483711" r:id="rId5"/>
  </p:sldMasterIdLst>
  <p:notesMasterIdLst>
    <p:notesMasterId r:id="rId22"/>
  </p:notesMasterIdLst>
  <p:handoutMasterIdLst>
    <p:handoutMasterId r:id="rId23"/>
  </p:handoutMasterIdLst>
  <p:sldIdLst>
    <p:sldId id="256" r:id="rId6"/>
    <p:sldId id="257" r:id="rId7"/>
    <p:sldId id="258" r:id="rId8"/>
    <p:sldId id="262" r:id="rId9"/>
    <p:sldId id="292" r:id="rId10"/>
    <p:sldId id="264" r:id="rId11"/>
    <p:sldId id="265" r:id="rId12"/>
    <p:sldId id="293" r:id="rId13"/>
    <p:sldId id="268" r:id="rId14"/>
    <p:sldId id="269" r:id="rId15"/>
    <p:sldId id="291" r:id="rId16"/>
    <p:sldId id="287" r:id="rId17"/>
    <p:sldId id="270" r:id="rId18"/>
    <p:sldId id="290" r:id="rId19"/>
    <p:sldId id="288" r:id="rId20"/>
    <p:sldId id="289" r:id="rId21"/>
  </p:sldIdLst>
  <p:sldSz cx="9144000" cy="6858000" type="screen4x3"/>
  <p:notesSz cx="7053263" cy="9372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59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MY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5738" y="0"/>
            <a:ext cx="30559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57C001-ECD8-4F70-BA76-7A3F0B5F22B2}" type="datetimeFigureOut">
              <a:rPr lang="en-MY"/>
              <a:pPr/>
              <a:t>19/6/2014</a:t>
            </a:fld>
            <a:endParaRPr lang="en-MY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02700"/>
            <a:ext cx="30559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MY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5738" y="8902700"/>
            <a:ext cx="30559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7046759-E968-4D0F-8125-00C05E86124A}" type="slidenum">
              <a:rPr lang="en-MY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84181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559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54" tIns="46927" rIns="93854" bIns="46927" numCol="1" anchor="t" anchorCtr="0" compatLnSpc="1">
            <a:prstTxWarp prst="textNoShape">
              <a:avLst/>
            </a:prstTxWarp>
          </a:bodyPr>
          <a:lstStyle>
            <a:lvl1pPr defTabSz="938213">
              <a:defRPr sz="1200">
                <a:latin typeface="Calibri" pitchFamily="34" charset="0"/>
              </a:defRPr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95738" y="0"/>
            <a:ext cx="30559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54" tIns="46927" rIns="93854" bIns="46927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>
                <a:latin typeface="Calibri" pitchFamily="34" charset="0"/>
              </a:defRPr>
            </a:lvl1pPr>
          </a:lstStyle>
          <a:p>
            <a:fld id="{84C91880-F126-4163-B63E-690AC9705DC0}" type="datetimeFigureOut">
              <a:rPr lang="en-US"/>
              <a:pPr/>
              <a:t>6/19/2014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4850" y="4451350"/>
            <a:ext cx="5643563" cy="421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54" tIns="46927" rIns="93854" bIns="469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902700"/>
            <a:ext cx="30559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54" tIns="46927" rIns="93854" bIns="46927" numCol="1" anchor="b" anchorCtr="0" compatLnSpc="1">
            <a:prstTxWarp prst="textNoShape">
              <a:avLst/>
            </a:prstTxWarp>
          </a:bodyPr>
          <a:lstStyle>
            <a:lvl1pPr defTabSz="938213">
              <a:defRPr sz="1200">
                <a:latin typeface="Calibri" pitchFamily="34" charset="0"/>
              </a:defRPr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95738" y="8902700"/>
            <a:ext cx="30559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54" tIns="46927" rIns="93854" bIns="46927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>
                <a:latin typeface="Calibri" pitchFamily="34" charset="0"/>
              </a:defRPr>
            </a:lvl1pPr>
          </a:lstStyle>
          <a:p>
            <a:fld id="{00A5D386-D0AB-4F0D-9FF7-C5F5D799B5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872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 userDrawn="1"/>
        </p:nvSpPr>
        <p:spPr>
          <a:xfrm>
            <a:off x="0" y="5029200"/>
            <a:ext cx="9144000" cy="1828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/>
          <a:srcRect t="15300"/>
          <a:stretch>
            <a:fillRect/>
          </a:stretch>
        </p:blipFill>
        <p:spPr bwMode="auto">
          <a:xfrm>
            <a:off x="0" y="0"/>
            <a:ext cx="9144000" cy="506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9"/>
          <p:cNvCxnSpPr/>
          <p:nvPr userDrawn="1"/>
        </p:nvCxnSpPr>
        <p:spPr>
          <a:xfrm>
            <a:off x="304800" y="5791200"/>
            <a:ext cx="85344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Rectangle 10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05400"/>
            <a:ext cx="9144000" cy="76200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9144000" cy="5334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6"/>
                </a:solidFill>
                <a:latin typeface="Copperplate Gothic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6"/>
          <p:cNvSpPr/>
          <p:nvPr userDrawn="1"/>
        </p:nvSpPr>
        <p:spPr>
          <a:xfrm>
            <a:off x="0" y="1219200"/>
            <a:ext cx="9144000" cy="55626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02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0"/>
            <a:ext cx="7315200" cy="9144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0"/>
          </p:nvPr>
        </p:nvSpPr>
        <p:spPr>
          <a:xfrm>
            <a:off x="152400" y="6569075"/>
            <a:ext cx="5715000" cy="365125"/>
          </a:xfrm>
        </p:spPr>
        <p:txBody>
          <a:bodyPr/>
          <a:lstStyle>
            <a:lvl1pPr>
              <a:defRPr sz="1000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Copyright ©2012 by South-Western, a division of Cengage Learning. All rights reserved.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6248400" y="6477000"/>
            <a:ext cx="2133600" cy="365125"/>
          </a:xfrm>
        </p:spPr>
        <p:txBody>
          <a:bodyPr/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47A838-454F-405F-829B-ECB4FC9ED1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808424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286784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610282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487962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722769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776896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106288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964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14910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10437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467402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 userDrawn="1"/>
        </p:nvSpPr>
        <p:spPr>
          <a:xfrm>
            <a:off x="0" y="5029200"/>
            <a:ext cx="9144000" cy="1828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/>
          <a:srcRect t="15300"/>
          <a:stretch>
            <a:fillRect/>
          </a:stretch>
        </p:blipFill>
        <p:spPr bwMode="auto">
          <a:xfrm>
            <a:off x="0" y="0"/>
            <a:ext cx="9144000" cy="506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9"/>
          <p:cNvCxnSpPr/>
          <p:nvPr userDrawn="1"/>
        </p:nvCxnSpPr>
        <p:spPr>
          <a:xfrm>
            <a:off x="304800" y="5791200"/>
            <a:ext cx="85344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Rectangle 10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05400"/>
            <a:ext cx="9144000" cy="76200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9144000" cy="5334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6"/>
                </a:solidFill>
                <a:latin typeface="Copperplate Gothic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7182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ounded Rectangle 6"/>
          <p:cNvSpPr/>
          <p:nvPr userDrawn="1"/>
        </p:nvSpPr>
        <p:spPr>
          <a:xfrm>
            <a:off x="0" y="1219200"/>
            <a:ext cx="9144000" cy="55626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02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0"/>
            <a:ext cx="7315200" cy="9144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0"/>
          </p:nvPr>
        </p:nvSpPr>
        <p:spPr>
          <a:xfrm>
            <a:off x="152400" y="6569075"/>
            <a:ext cx="5715000" cy="365125"/>
          </a:xfrm>
        </p:spPr>
        <p:txBody>
          <a:bodyPr/>
          <a:lstStyle>
            <a:lvl1pPr>
              <a:defRPr sz="1000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1F497D"/>
                </a:solidFill>
              </a:rPr>
              <a:t>Copyright ©2012 by South-Western, a division of Cengage Learning. All rights reserved.</a:t>
            </a:r>
          </a:p>
          <a:p>
            <a:pPr>
              <a:defRPr/>
            </a:pPr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6248400" y="6477000"/>
            <a:ext cx="2133600" cy="365125"/>
          </a:xfrm>
        </p:spPr>
        <p:txBody>
          <a:bodyPr/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47A838-454F-405F-829B-ECB4FC9ED1F1}" type="slidenum">
              <a:rPr 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3146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419928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135597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3037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727503"/>
      </p:ext>
    </p:extLst>
  </p:cSld>
  <p:clrMapOvr>
    <a:masterClrMapping/>
  </p:clrMapOvr>
  <p:hf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74699"/>
      </p:ext>
    </p:extLst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734058"/>
      </p:ext>
    </p:extLst>
  </p:cSld>
  <p:clrMapOvr>
    <a:masterClrMapping/>
  </p:clrMapOvr>
  <p:hf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987062"/>
      </p:ext>
    </p:extLst>
  </p:cSld>
  <p:clrMapOvr>
    <a:masterClrMapping/>
  </p:clrMapOvr>
  <p:hf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715841"/>
      </p:ext>
    </p:extLst>
  </p:cSld>
  <p:clrMapOvr>
    <a:masterClrMapping/>
  </p:clrMapOvr>
  <p:hf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756157"/>
      </p:ext>
    </p:extLst>
  </p:cSld>
  <p:clrMapOvr>
    <a:masterClrMapping/>
  </p:clrMapOvr>
  <p:hf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084808"/>
      </p:ext>
    </p:extLst>
  </p:cSld>
  <p:clrMapOvr>
    <a:masterClrMapping/>
  </p:clrMapOvr>
  <p:hf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48137"/>
      </p:ext>
    </p:extLst>
  </p:cSld>
  <p:clrMapOvr>
    <a:masterClrMapping/>
  </p:clrMapOvr>
  <p:hf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 userDrawn="1"/>
        </p:nvSpPr>
        <p:spPr>
          <a:xfrm>
            <a:off x="0" y="5029200"/>
            <a:ext cx="9144000" cy="1828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/>
          <a:srcRect t="15300"/>
          <a:stretch>
            <a:fillRect/>
          </a:stretch>
        </p:blipFill>
        <p:spPr bwMode="auto">
          <a:xfrm>
            <a:off x="0" y="0"/>
            <a:ext cx="9144000" cy="506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9"/>
          <p:cNvCxnSpPr/>
          <p:nvPr userDrawn="1"/>
        </p:nvCxnSpPr>
        <p:spPr>
          <a:xfrm>
            <a:off x="304800" y="5791200"/>
            <a:ext cx="85344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Rectangle 10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05400"/>
            <a:ext cx="9144000" cy="76200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9144000" cy="5334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6"/>
                </a:solidFill>
                <a:latin typeface="Copperplate Gothic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8908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ounded Rectangle 6"/>
          <p:cNvSpPr/>
          <p:nvPr userDrawn="1"/>
        </p:nvSpPr>
        <p:spPr>
          <a:xfrm>
            <a:off x="0" y="1219200"/>
            <a:ext cx="9144000" cy="55626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02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0"/>
            <a:ext cx="7315200" cy="9144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0"/>
          </p:nvPr>
        </p:nvSpPr>
        <p:spPr>
          <a:xfrm>
            <a:off x="152400" y="6569075"/>
            <a:ext cx="5715000" cy="365125"/>
          </a:xfrm>
        </p:spPr>
        <p:txBody>
          <a:bodyPr/>
          <a:lstStyle>
            <a:lvl1pPr>
              <a:defRPr sz="1000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1F497D"/>
                </a:solidFill>
              </a:rPr>
              <a:t>Copyright ©2012 by South-Western, a division of Cengage Learning. All rights reserved.</a:t>
            </a:r>
          </a:p>
          <a:p>
            <a:pPr>
              <a:defRPr/>
            </a:pPr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6248400" y="6477000"/>
            <a:ext cx="2133600" cy="365125"/>
          </a:xfrm>
        </p:spPr>
        <p:txBody>
          <a:bodyPr/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47A838-454F-405F-829B-ECB4FC9ED1F1}" type="slidenum">
              <a:rPr 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82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745748"/>
      </p:ext>
    </p:extLst>
  </p:cSld>
  <p:clrMapOvr>
    <a:masterClrMapping/>
  </p:clrMapOvr>
  <p:hf hd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450431"/>
      </p:ext>
    </p:extLst>
  </p:cSld>
  <p:clrMapOvr>
    <a:masterClrMapping/>
  </p:clrMapOvr>
  <p:hf hd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582903"/>
      </p:ext>
    </p:extLst>
  </p:cSld>
  <p:clrMapOvr>
    <a:masterClrMapping/>
  </p:clrMapOvr>
  <p:hf hd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974799"/>
      </p:ext>
    </p:extLst>
  </p:cSld>
  <p:clrMapOvr>
    <a:masterClrMapping/>
  </p:clrMapOvr>
  <p:hf hd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679266"/>
      </p:ext>
    </p:extLst>
  </p:cSld>
  <p:clrMapOvr>
    <a:masterClrMapping/>
  </p:clrMapOvr>
  <p:hf hd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583509"/>
      </p:ext>
    </p:extLst>
  </p:cSld>
  <p:clrMapOvr>
    <a:masterClrMapping/>
  </p:clrMapOvr>
  <p:hf hd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211058"/>
      </p:ext>
    </p:extLst>
  </p:cSld>
  <p:clrMapOvr>
    <a:masterClrMapping/>
  </p:clrMapOvr>
  <p:hf hd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554969"/>
      </p:ext>
    </p:extLst>
  </p:cSld>
  <p:clrMapOvr>
    <a:masterClrMapping/>
  </p:clrMapOvr>
  <p:hf hd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736896"/>
      </p:ext>
    </p:extLst>
  </p:cSld>
  <p:clrMapOvr>
    <a:masterClrMapping/>
  </p:clrMapOvr>
  <p:hf hd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505439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141771"/>
      </p:ext>
    </p:extLst>
  </p:cSld>
  <p:clrMapOvr>
    <a:masterClrMapping/>
  </p:clrMapOvr>
  <p:hf hd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 userDrawn="1"/>
        </p:nvSpPr>
        <p:spPr>
          <a:xfrm>
            <a:off x="0" y="5029200"/>
            <a:ext cx="9144000" cy="1828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/>
          <a:srcRect t="15300"/>
          <a:stretch>
            <a:fillRect/>
          </a:stretch>
        </p:blipFill>
        <p:spPr bwMode="auto">
          <a:xfrm>
            <a:off x="0" y="0"/>
            <a:ext cx="9144000" cy="506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9"/>
          <p:cNvCxnSpPr/>
          <p:nvPr userDrawn="1"/>
        </p:nvCxnSpPr>
        <p:spPr>
          <a:xfrm>
            <a:off x="304800" y="5791200"/>
            <a:ext cx="85344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Rectangle 10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05400"/>
            <a:ext cx="9144000" cy="76200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9144000" cy="5334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6"/>
                </a:solidFill>
                <a:latin typeface="Copperplate Gothic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69462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ounded Rectangle 6"/>
          <p:cNvSpPr/>
          <p:nvPr userDrawn="1"/>
        </p:nvSpPr>
        <p:spPr>
          <a:xfrm>
            <a:off x="0" y="1219200"/>
            <a:ext cx="9144000" cy="55626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02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0"/>
            <a:ext cx="7315200" cy="9144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0"/>
          </p:nvPr>
        </p:nvSpPr>
        <p:spPr>
          <a:xfrm>
            <a:off x="152400" y="6569075"/>
            <a:ext cx="5715000" cy="365125"/>
          </a:xfrm>
        </p:spPr>
        <p:txBody>
          <a:bodyPr/>
          <a:lstStyle>
            <a:lvl1pPr>
              <a:defRPr sz="1000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1F497D"/>
                </a:solidFill>
              </a:rPr>
              <a:t>Copyright ©2012 by South-Western, a division of Cengage Learning. All rights reserved.</a:t>
            </a:r>
          </a:p>
          <a:p>
            <a:pPr>
              <a:defRPr/>
            </a:pPr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6248400" y="6477000"/>
            <a:ext cx="2133600" cy="365125"/>
          </a:xfrm>
        </p:spPr>
        <p:txBody>
          <a:bodyPr/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47A838-454F-405F-829B-ECB4FC9ED1F1}" type="slidenum">
              <a:rPr 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3897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763588"/>
      </p:ext>
    </p:extLst>
  </p:cSld>
  <p:clrMapOvr>
    <a:masterClrMapping/>
  </p:clrMapOvr>
  <p:hf hd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620611"/>
      </p:ext>
    </p:extLst>
  </p:cSld>
  <p:clrMapOvr>
    <a:masterClrMapping/>
  </p:clrMapOvr>
  <p:hf hd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63756"/>
      </p:ext>
    </p:extLst>
  </p:cSld>
  <p:clrMapOvr>
    <a:masterClrMapping/>
  </p:clrMapOvr>
  <p:hf hd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696930"/>
      </p:ext>
    </p:extLst>
  </p:cSld>
  <p:clrMapOvr>
    <a:masterClrMapping/>
  </p:clrMapOvr>
  <p:hf hd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994909"/>
      </p:ext>
    </p:extLst>
  </p:cSld>
  <p:clrMapOvr>
    <a:masterClrMapping/>
  </p:clrMapOvr>
  <p:hf hd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533944"/>
      </p:ext>
    </p:extLst>
  </p:cSld>
  <p:clrMapOvr>
    <a:masterClrMapping/>
  </p:clrMapOvr>
  <p:hf hd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65400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93668"/>
      </p:ext>
    </p:extLst>
  </p:cSld>
  <p:clrMapOvr>
    <a:masterClrMapping/>
  </p:clrMapOvr>
  <p:hf hd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767582"/>
      </p:ext>
    </p:extLst>
  </p:cSld>
  <p:clrMapOvr>
    <a:masterClrMapping/>
  </p:clrMapOvr>
  <p:hf hdr="0" dt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171752"/>
      </p:ext>
    </p:extLst>
  </p:cSld>
  <p:clrMapOvr>
    <a:masterClrMapping/>
  </p:clrMapOvr>
  <p:hf hdr="0" dt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030909"/>
      </p:ext>
    </p:extLst>
  </p:cSld>
  <p:clrMapOvr>
    <a:masterClrMapping/>
  </p:clrMapOvr>
  <p:hf hdr="0" dt="0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 userDrawn="1"/>
        </p:nvSpPr>
        <p:spPr>
          <a:xfrm>
            <a:off x="0" y="5029200"/>
            <a:ext cx="9144000" cy="1828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/>
          <a:srcRect t="15300"/>
          <a:stretch>
            <a:fillRect/>
          </a:stretch>
        </p:blipFill>
        <p:spPr bwMode="auto">
          <a:xfrm>
            <a:off x="0" y="0"/>
            <a:ext cx="9144000" cy="506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9"/>
          <p:cNvCxnSpPr/>
          <p:nvPr userDrawn="1"/>
        </p:nvCxnSpPr>
        <p:spPr>
          <a:xfrm>
            <a:off x="304800" y="5791200"/>
            <a:ext cx="85344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Rectangle 10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05400"/>
            <a:ext cx="9144000" cy="76200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9144000" cy="5334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6"/>
                </a:solidFill>
                <a:latin typeface="Copperplate Gothic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6116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ounded Rectangle 6"/>
          <p:cNvSpPr/>
          <p:nvPr userDrawn="1"/>
        </p:nvSpPr>
        <p:spPr>
          <a:xfrm>
            <a:off x="0" y="1219200"/>
            <a:ext cx="9144000" cy="55626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02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0"/>
            <a:ext cx="7315200" cy="9144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0"/>
          </p:nvPr>
        </p:nvSpPr>
        <p:spPr>
          <a:xfrm>
            <a:off x="152400" y="6569075"/>
            <a:ext cx="5715000" cy="365125"/>
          </a:xfrm>
        </p:spPr>
        <p:txBody>
          <a:bodyPr/>
          <a:lstStyle>
            <a:lvl1pPr>
              <a:defRPr sz="1000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1F497D"/>
                </a:solidFill>
              </a:rPr>
              <a:t>Copyright ©2012 by South-Western, a division of Cengage Learning. All rights reserved.</a:t>
            </a:r>
          </a:p>
          <a:p>
            <a:pPr>
              <a:defRPr/>
            </a:pPr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6248400" y="6477000"/>
            <a:ext cx="2133600" cy="365125"/>
          </a:xfrm>
        </p:spPr>
        <p:txBody>
          <a:bodyPr/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47A838-454F-405F-829B-ECB4FC9ED1F1}" type="slidenum">
              <a:rPr 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208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EC21-4E81-405E-BDB4-A6479E439C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1EEC21-4E81-405E-BDB4-A6479E439C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1EEC21-4E81-405E-BDB4-A6479E439C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63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1EEC21-4E81-405E-BDB4-A6479E439C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88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1EEC21-4E81-405E-BDB4-A6479E439C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60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1EEC21-4E81-405E-BDB4-A6479E439C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43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855" y="1676400"/>
            <a:ext cx="9144000" cy="76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Part 2: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19400"/>
            <a:ext cx="9144000" cy="838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Planning and Goal Setting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5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068763"/>
          </a:xfrm>
        </p:spPr>
        <p:txBody>
          <a:bodyPr/>
          <a:lstStyle/>
          <a:p>
            <a:pPr eaLnBrk="1" hangingPunct="1"/>
            <a:r>
              <a:rPr lang="en-US" b="1" i="1" dirty="0" smtClean="0"/>
              <a:t>Single-Use Plans</a:t>
            </a:r>
          </a:p>
          <a:p>
            <a:pPr lvl="1" eaLnBrk="1" hangingPunct="1"/>
            <a:r>
              <a:rPr lang="en-US" dirty="0" smtClean="0"/>
              <a:t>Program: building new headquarters, converting paper files to digital</a:t>
            </a:r>
          </a:p>
          <a:p>
            <a:pPr lvl="1" eaLnBrk="1" hangingPunct="1"/>
            <a:r>
              <a:rPr lang="en-US" dirty="0" smtClean="0"/>
              <a:t>Project: renovating the office, setting up a new company </a:t>
            </a:r>
            <a:r>
              <a:rPr lang="en-US" dirty="0" smtClean="0"/>
              <a:t>intranet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914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Types of </a:t>
            </a:r>
            <a:r>
              <a:rPr lang="en-US" dirty="0" smtClean="0">
                <a:solidFill>
                  <a:schemeClr val="tx1"/>
                </a:solidFill>
              </a:rPr>
              <a:t>Single-Use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FD458F-2E51-4C22-86D7-701ACFE2F03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5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068763"/>
          </a:xfrm>
        </p:spPr>
        <p:txBody>
          <a:bodyPr/>
          <a:lstStyle/>
          <a:p>
            <a:pPr eaLnBrk="1" hangingPunct="1"/>
            <a:r>
              <a:rPr lang="en-US" b="1" i="1" dirty="0" smtClean="0"/>
              <a:t>Standing </a:t>
            </a:r>
            <a:r>
              <a:rPr lang="en-US" b="1" i="1" dirty="0" smtClean="0"/>
              <a:t>Plans</a:t>
            </a:r>
          </a:p>
          <a:p>
            <a:pPr lvl="1" eaLnBrk="1" hangingPunct="1"/>
            <a:r>
              <a:rPr lang="en-US" dirty="0" smtClean="0"/>
              <a:t>Policy</a:t>
            </a:r>
          </a:p>
          <a:p>
            <a:pPr lvl="1" eaLnBrk="1" hangingPunct="1"/>
            <a:r>
              <a:rPr lang="en-US" dirty="0" smtClean="0"/>
              <a:t>Rule</a:t>
            </a:r>
          </a:p>
          <a:p>
            <a:pPr lvl="1" eaLnBrk="1" hangingPunct="1"/>
            <a:r>
              <a:rPr lang="en-US" dirty="0" smtClean="0"/>
              <a:t>Procedure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914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Types of </a:t>
            </a:r>
            <a:r>
              <a:rPr lang="en-US" dirty="0" smtClean="0">
                <a:solidFill>
                  <a:schemeClr val="tx1"/>
                </a:solidFill>
              </a:rPr>
              <a:t>Standing </a:t>
            </a:r>
            <a:r>
              <a:rPr lang="en-US" dirty="0" smtClean="0">
                <a:solidFill>
                  <a:schemeClr val="tx1"/>
                </a:solidFill>
              </a:rPr>
              <a:t>Plans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FD458F-2E51-4C22-86D7-701ACFE2F033}" type="slidenum">
              <a:rPr lang="en-US">
                <a:solidFill>
                  <a:srgbClr val="1F497D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>
              <a:solidFill>
                <a:srgbClr val="1F497D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57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181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Goals and plans provide a source of motivation and commitment</a:t>
            </a:r>
          </a:p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Goals and plans guide resource allocation</a:t>
            </a:r>
          </a:p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Goals and plans are a guide to action</a:t>
            </a:r>
          </a:p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Goals and plans set a standard of performance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533400"/>
            <a:ext cx="7315200" cy="914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Benefits of Planning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EB9FB2-EDA0-483F-80E2-85DEF1D6023F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686800" cy="3840163"/>
          </a:xfrm>
        </p:spPr>
        <p:txBody>
          <a:bodyPr/>
          <a:lstStyle/>
          <a:p>
            <a:pPr eaLnBrk="1" hangingPunct="1"/>
            <a:r>
              <a:rPr lang="en-US" b="1" i="1" dirty="0" smtClean="0"/>
              <a:t>Contingency Planning </a:t>
            </a:r>
          </a:p>
          <a:p>
            <a:pPr lvl="1" eaLnBrk="1" hangingPunct="1"/>
            <a:r>
              <a:rPr lang="en-US" dirty="0" smtClean="0"/>
              <a:t>Planning for emergencies, setbacks, or unexpected </a:t>
            </a:r>
            <a:r>
              <a:rPr lang="en-US" dirty="0" smtClean="0"/>
              <a:t>conditions. </a:t>
            </a:r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33400"/>
            <a:ext cx="90678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Planning for a Turbulent Environment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D63264-769C-4861-BA8F-846EF43C39B5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686800" cy="3916363"/>
          </a:xfrm>
        </p:spPr>
        <p:txBody>
          <a:bodyPr/>
          <a:lstStyle/>
          <a:p>
            <a:pPr marL="0" indent="0" eaLnBrk="1" hangingPunct="1">
              <a:buNone/>
            </a:pPr>
            <a:endParaRPr lang="en-US" dirty="0" smtClean="0"/>
          </a:p>
          <a:p>
            <a:pPr eaLnBrk="1" hangingPunct="1"/>
            <a:r>
              <a:rPr lang="en-US" b="1" i="1" dirty="0" smtClean="0"/>
              <a:t>Building Scenarios</a:t>
            </a:r>
          </a:p>
          <a:p>
            <a:pPr lvl="1" eaLnBrk="1" hangingPunct="1"/>
            <a:r>
              <a:rPr lang="en-US" dirty="0" smtClean="0"/>
              <a:t>A forecasting technique to look at current trends and visualize future possibilities</a:t>
            </a:r>
          </a:p>
          <a:p>
            <a:pPr eaLnBrk="1" hangingPunct="1"/>
            <a:r>
              <a:rPr lang="en-US" b="1" i="1" dirty="0" smtClean="0"/>
              <a:t>Crisis Planning</a:t>
            </a:r>
          </a:p>
          <a:p>
            <a:pPr lvl="1" eaLnBrk="1" hangingPunct="1"/>
            <a:r>
              <a:rPr lang="en-US" dirty="0" smtClean="0"/>
              <a:t>Sudden, devastating, unexpected events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27" y="990600"/>
            <a:ext cx="90678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Planning for a Turbulent </a:t>
            </a:r>
            <a:r>
              <a:rPr lang="en-US" dirty="0" smtClean="0">
                <a:solidFill>
                  <a:schemeClr val="tx1"/>
                </a:solidFill>
              </a:rPr>
              <a:t>Environment (</a:t>
            </a:r>
            <a:r>
              <a:rPr lang="en-US" dirty="0" err="1" smtClean="0">
                <a:solidFill>
                  <a:schemeClr val="tx1"/>
                </a:solidFill>
              </a:rPr>
              <a:t>cont</a:t>
            </a:r>
            <a:r>
              <a:rPr lang="en-US" dirty="0" smtClean="0">
                <a:solidFill>
                  <a:schemeClr val="tx1"/>
                </a:solidFill>
              </a:rPr>
              <a:t>’)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D63264-769C-4861-BA8F-846EF43C39B5}" type="slidenum">
              <a:rPr lang="en-US">
                <a:solidFill>
                  <a:srgbClr val="1F497D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>
              <a:solidFill>
                <a:srgbClr val="1F497D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80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Stretch goals are highly ambitious</a:t>
            </a:r>
          </a:p>
          <a:p>
            <a:pPr eaLnBrk="1" hangingPunct="1"/>
            <a:r>
              <a:rPr lang="en-US" dirty="0" smtClean="0"/>
              <a:t>Clear, compelling, and imaginative</a:t>
            </a:r>
          </a:p>
          <a:p>
            <a:pPr eaLnBrk="1" hangingPunct="1"/>
            <a:r>
              <a:rPr lang="en-US" dirty="0" smtClean="0"/>
              <a:t>Require innovation</a:t>
            </a:r>
          </a:p>
          <a:p>
            <a:pPr eaLnBrk="1" hangingPunct="1"/>
            <a:r>
              <a:rPr lang="en-US" dirty="0" smtClean="0"/>
              <a:t>Goals must be seen as achievable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609600"/>
            <a:ext cx="73152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Set Stretch Goals for Excellence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9C2083-E48C-4DF9-83D3-F2BFA4332BF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Thank you</a:t>
            </a:r>
            <a:endParaRPr lang="en-MY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391400" cy="3124200"/>
          </a:xfrm>
        </p:spPr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en-US" dirty="0" smtClean="0"/>
              <a:t>All of the other management functions stem from planning</a:t>
            </a:r>
          </a:p>
          <a:p>
            <a:pPr eaLnBrk="1" hangingPunct="1">
              <a:spcAft>
                <a:spcPts val="1800"/>
              </a:spcAft>
            </a:pPr>
            <a:r>
              <a:rPr lang="en-US" dirty="0" smtClean="0"/>
              <a:t>How do you plan for an undefined future?</a:t>
            </a:r>
          </a:p>
        </p:txBody>
      </p:sp>
      <p:sp>
        <p:nvSpPr>
          <p:cNvPr id="717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3152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Planning is Fundamental</a:t>
            </a:r>
          </a:p>
        </p:txBody>
      </p:sp>
      <p:sp>
        <p:nvSpPr>
          <p:cNvPr id="7175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B784DD-B6ED-4B45-9A28-5A7023F6F32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3152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Goals and Plans</a:t>
            </a:r>
          </a:p>
        </p:txBody>
      </p:sp>
      <p:sp>
        <p:nvSpPr>
          <p:cNvPr id="8199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4321D5-9F2C-474D-98A9-A6ED0DE6E38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cs typeface="Arial" charset="0"/>
            </a:endParaRPr>
          </a:p>
        </p:txBody>
      </p:sp>
      <p:sp>
        <p:nvSpPr>
          <p:cNvPr id="4" name="Down Arrow Callout 3"/>
          <p:cNvSpPr/>
          <p:nvPr/>
        </p:nvSpPr>
        <p:spPr>
          <a:xfrm>
            <a:off x="533400" y="1676400"/>
            <a:ext cx="6172200" cy="236220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117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A </a:t>
            </a:r>
            <a:r>
              <a:rPr lang="en-US" sz="2800" b="1" i="1" dirty="0"/>
              <a:t>goal</a:t>
            </a:r>
            <a:r>
              <a:rPr lang="en-US" sz="2800" dirty="0"/>
              <a:t> is a desired future state that the organization attempts to realize</a:t>
            </a:r>
          </a:p>
        </p:txBody>
      </p:sp>
      <p:sp>
        <p:nvSpPr>
          <p:cNvPr id="5" name="Rectangle 4"/>
          <p:cNvSpPr/>
          <p:nvPr/>
        </p:nvSpPr>
        <p:spPr>
          <a:xfrm>
            <a:off x="1447800" y="4267200"/>
            <a:ext cx="4343400" cy="1828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A </a:t>
            </a:r>
            <a:r>
              <a:rPr lang="en-US" sz="2400" b="1" i="1" dirty="0"/>
              <a:t>plan</a:t>
            </a:r>
            <a:r>
              <a:rPr lang="en-US" sz="2400" dirty="0"/>
              <a:t> is a blueprint for goal achievement and specifies the necessary resource allocations, schedules, tasks, and other actions</a:t>
            </a:r>
          </a:p>
        </p:txBody>
      </p:sp>
      <p:sp>
        <p:nvSpPr>
          <p:cNvPr id="6" name="Right Brace 5"/>
          <p:cNvSpPr/>
          <p:nvPr/>
        </p:nvSpPr>
        <p:spPr>
          <a:xfrm>
            <a:off x="6629400" y="1295400"/>
            <a:ext cx="762000" cy="48006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197" name="TextBox 6"/>
          <p:cNvSpPr txBox="1">
            <a:spLocks noChangeArrowheads="1"/>
          </p:cNvSpPr>
          <p:nvPr/>
        </p:nvSpPr>
        <p:spPr bwMode="auto">
          <a:xfrm>
            <a:off x="7391400" y="3429000"/>
            <a:ext cx="1547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alibri" pitchFamily="34" charset="0"/>
              </a:rPr>
              <a:t>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153400" cy="4572000"/>
          </a:xfrm>
        </p:spPr>
        <p:txBody>
          <a:bodyPr/>
          <a:lstStyle/>
          <a:p>
            <a:pPr eaLnBrk="1" hangingPunct="1"/>
            <a:r>
              <a:rPr lang="en-US" b="1" i="1" dirty="0" smtClean="0"/>
              <a:t>Organizational Mission </a:t>
            </a:r>
            <a:r>
              <a:rPr lang="en-US" dirty="0" smtClean="0"/>
              <a:t>– the organization’s reason for existence</a:t>
            </a:r>
          </a:p>
          <a:p>
            <a:pPr eaLnBrk="1" hangingPunct="1"/>
            <a:r>
              <a:rPr lang="en-US" b="1" i="1" dirty="0" smtClean="0"/>
              <a:t>Strategic goals </a:t>
            </a:r>
            <a:r>
              <a:rPr lang="en-US" dirty="0" smtClean="0"/>
              <a:t>– broad statements describing the organization’s </a:t>
            </a:r>
            <a:r>
              <a:rPr lang="en-US" dirty="0" smtClean="0"/>
              <a:t>future</a:t>
            </a:r>
            <a:endParaRPr lang="en-US" dirty="0" smtClean="0"/>
          </a:p>
        </p:txBody>
      </p:sp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3152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Goal Setting in Organizations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8578A1-47C5-45EE-BCD8-E7CED19773A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153400" cy="4191000"/>
          </a:xfrm>
        </p:spPr>
        <p:txBody>
          <a:bodyPr/>
          <a:lstStyle/>
          <a:p>
            <a:pPr eaLnBrk="1" hangingPunct="1"/>
            <a:r>
              <a:rPr lang="en-US" b="1" i="1" dirty="0" smtClean="0"/>
              <a:t>Strategic </a:t>
            </a:r>
            <a:r>
              <a:rPr lang="en-US" b="1" i="1" dirty="0" smtClean="0"/>
              <a:t>plans – </a:t>
            </a:r>
            <a:r>
              <a:rPr lang="en-US" dirty="0" smtClean="0"/>
              <a:t>define the action steps the company will take</a:t>
            </a:r>
          </a:p>
          <a:p>
            <a:pPr eaLnBrk="1" hangingPunct="1"/>
            <a:r>
              <a:rPr lang="en-US" dirty="0" smtClean="0"/>
              <a:t>Goals should be </a:t>
            </a:r>
            <a:r>
              <a:rPr lang="en-US" b="1" i="1" dirty="0" smtClean="0"/>
              <a:t>aligned</a:t>
            </a:r>
            <a:endParaRPr lang="en-US" dirty="0" smtClean="0"/>
          </a:p>
        </p:txBody>
      </p:sp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762000" y="1066800"/>
            <a:ext cx="73152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Goal Setting in </a:t>
            </a:r>
            <a:r>
              <a:rPr lang="en-US" dirty="0" smtClean="0">
                <a:solidFill>
                  <a:schemeClr val="tx1"/>
                </a:solidFill>
              </a:rPr>
              <a:t>Organizations (</a:t>
            </a:r>
            <a:r>
              <a:rPr lang="en-US" dirty="0" err="1" smtClean="0">
                <a:solidFill>
                  <a:schemeClr val="tx1"/>
                </a:solidFill>
              </a:rPr>
              <a:t>cont</a:t>
            </a:r>
            <a:r>
              <a:rPr lang="en-US" dirty="0" smtClean="0">
                <a:solidFill>
                  <a:schemeClr val="tx1"/>
                </a:solidFill>
              </a:rPr>
              <a:t>’)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8578A1-47C5-45EE-BCD8-E7CED19773A8}" type="slidenum">
              <a:rPr lang="en-US">
                <a:solidFill>
                  <a:srgbClr val="1F497D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solidFill>
                <a:srgbClr val="1F497D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01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602163"/>
          </a:xfrm>
        </p:spPr>
        <p:txBody>
          <a:bodyPr/>
          <a:lstStyle/>
          <a:p>
            <a:pPr eaLnBrk="1" hangingPunct="1"/>
            <a:r>
              <a:rPr lang="en-US" dirty="0" smtClean="0"/>
              <a:t>Direct employees and resources</a:t>
            </a:r>
          </a:p>
          <a:p>
            <a:pPr eaLnBrk="1" hangingPunct="1">
              <a:buFont typeface="Arial" charset="0"/>
              <a:buNone/>
            </a:pPr>
            <a:endParaRPr lang="en-US" sz="1200" dirty="0" smtClean="0"/>
          </a:p>
          <a:p>
            <a:pPr eaLnBrk="1" hangingPunct="1"/>
            <a:r>
              <a:rPr lang="en-US" dirty="0" smtClean="0"/>
              <a:t>Guide efficient and effective performance</a:t>
            </a:r>
          </a:p>
          <a:p>
            <a:pPr eaLnBrk="1" hangingPunct="1">
              <a:buFont typeface="Arial" charset="0"/>
              <a:buNone/>
            </a:pPr>
            <a:endParaRPr lang="en-US" sz="1200" dirty="0" smtClean="0"/>
          </a:p>
          <a:p>
            <a:pPr eaLnBrk="1" hangingPunct="1"/>
            <a:r>
              <a:rPr lang="en-US" dirty="0" smtClean="0"/>
              <a:t>Includes planning approaches:</a:t>
            </a:r>
          </a:p>
          <a:p>
            <a:pPr lvl="1" eaLnBrk="1" hangingPunct="1"/>
            <a:r>
              <a:rPr lang="en-US" dirty="0" smtClean="0"/>
              <a:t>Management by Objectives (MBO)</a:t>
            </a:r>
          </a:p>
          <a:p>
            <a:pPr lvl="1" eaLnBrk="1" hangingPunct="1"/>
            <a:r>
              <a:rPr lang="en-US" dirty="0" smtClean="0"/>
              <a:t>Single-Use Plans</a:t>
            </a:r>
          </a:p>
          <a:p>
            <a:pPr lvl="1" eaLnBrk="1" hangingPunct="1"/>
            <a:r>
              <a:rPr lang="en-US" dirty="0" smtClean="0"/>
              <a:t>Standing Plans</a:t>
            </a:r>
          </a:p>
        </p:txBody>
      </p:sp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3152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Operational Planning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6C48E9-3A50-4930-B554-EA5EC7078DA0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746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Linking Goal Setting to Key Performance Indicator (KPI)</a:t>
            </a:r>
            <a:endParaRPr lang="en-US" b="1" dirty="0"/>
          </a:p>
        </p:txBody>
      </p:sp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9B48C7-BE02-4724-8248-6BA202D9F61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cs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42455" y="1905000"/>
            <a:ext cx="8686800" cy="35353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Goal can be aligned to work performance through KPI.</a:t>
            </a:r>
          </a:p>
          <a:p>
            <a:r>
              <a:rPr lang="en-US" dirty="0" smtClean="0"/>
              <a:t>Measurement of KPI can be focus on individual goal and department goal.</a:t>
            </a:r>
            <a:endParaRPr lang="en-US" dirty="0" smtClean="0"/>
          </a:p>
          <a:p>
            <a:pPr>
              <a:buFont typeface="Arial" charset="0"/>
              <a:buNone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32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Criteria for Effective  Goal </a:t>
            </a:r>
            <a:r>
              <a:rPr lang="en-US" b="1" dirty="0" smtClean="0"/>
              <a:t>Setting </a:t>
            </a:r>
            <a:endParaRPr lang="en-US" b="1" dirty="0"/>
          </a:p>
        </p:txBody>
      </p:sp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9B48C7-BE02-4724-8248-6BA202D9F611}" type="slidenum">
              <a:rPr lang="en-US">
                <a:solidFill>
                  <a:prstClr val="black">
                    <a:tint val="75000"/>
                  </a:prstClr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42455" y="1905000"/>
            <a:ext cx="8686800" cy="35353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prstClr val="black"/>
                </a:solidFill>
              </a:rPr>
              <a:t>Specific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Measureable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Attainable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Realistic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Timeliness</a:t>
            </a:r>
          </a:p>
          <a:p>
            <a:endParaRPr lang="en-US" dirty="0" smtClean="0">
              <a:solidFill>
                <a:prstClr val="black"/>
              </a:solidFill>
            </a:endParaRPr>
          </a:p>
          <a:p>
            <a:pPr>
              <a:buFont typeface="Arial" charset="0"/>
              <a:buNone/>
            </a:pPr>
            <a:endParaRPr lang="en-US" sz="12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69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2057400" y="1798638"/>
            <a:ext cx="5105400" cy="45259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b="1" u="sng" dirty="0" smtClean="0"/>
              <a:t>Single-Use Plans</a:t>
            </a:r>
          </a:p>
          <a:p>
            <a:pPr lvl="1" eaLnBrk="1" hangingPunct="1"/>
            <a:r>
              <a:rPr lang="en-US" dirty="0" smtClean="0"/>
              <a:t>Achieve one-time goal</a:t>
            </a:r>
          </a:p>
          <a:p>
            <a:pPr lvl="1" eaLnBrk="1" hangingPunct="1"/>
            <a:r>
              <a:rPr lang="en-US" dirty="0" smtClean="0"/>
              <a:t>Programs and Projects</a:t>
            </a:r>
          </a:p>
          <a:p>
            <a:pPr lvl="1"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r>
              <a:rPr lang="en-US" b="1" u="sng" dirty="0" smtClean="0"/>
              <a:t>Standing Plans</a:t>
            </a:r>
          </a:p>
          <a:p>
            <a:pPr lvl="1" eaLnBrk="1" hangingPunct="1"/>
            <a:r>
              <a:rPr lang="en-US" dirty="0" smtClean="0"/>
              <a:t>Ongoing plans</a:t>
            </a:r>
          </a:p>
          <a:p>
            <a:pPr lvl="1" eaLnBrk="1" hangingPunct="1"/>
            <a:r>
              <a:rPr lang="en-US" dirty="0" smtClean="0"/>
              <a:t>Policies, rules, procedures</a:t>
            </a:r>
          </a:p>
          <a:p>
            <a:pPr lvl="1"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3152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Single-Use  vs  Standing Plans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DE8ADB-BA15-4D77-AD49-09F0391CAF40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utmocw3</Template>
  <TotalTime>895</TotalTime>
  <Words>358</Words>
  <Application>Microsoft Office PowerPoint</Application>
  <PresentationFormat>On-screen Show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UTMocw template</vt:lpstr>
      <vt:lpstr>1_UTMocw template</vt:lpstr>
      <vt:lpstr>2_UTMocw template</vt:lpstr>
      <vt:lpstr>3_UTMocw template</vt:lpstr>
      <vt:lpstr>4_UTMocw template</vt:lpstr>
      <vt:lpstr>Part 2:</vt:lpstr>
      <vt:lpstr>Planning is Fundamental</vt:lpstr>
      <vt:lpstr>Goals and Plans</vt:lpstr>
      <vt:lpstr>Goal Setting in Organizations</vt:lpstr>
      <vt:lpstr>Goal Setting in Organizations (cont’)</vt:lpstr>
      <vt:lpstr>Operational Planning</vt:lpstr>
      <vt:lpstr>Linking Goal Setting to Key Performance Indicator (KPI)</vt:lpstr>
      <vt:lpstr>Criteria for Effective  Goal Setting </vt:lpstr>
      <vt:lpstr>Single-Use  vs  Standing Plans</vt:lpstr>
      <vt:lpstr>Types of Single-Use</vt:lpstr>
      <vt:lpstr>Types of Standing Plans</vt:lpstr>
      <vt:lpstr>Benefits of Planning</vt:lpstr>
      <vt:lpstr>Planning for a Turbulent Environment</vt:lpstr>
      <vt:lpstr>Planning for a Turbulent Environment (cont’)</vt:lpstr>
      <vt:lpstr>Set Stretch Goals for Excellence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kimhurns</dc:creator>
  <cp:lastModifiedBy>Toshiba</cp:lastModifiedBy>
  <cp:revision>27</cp:revision>
  <dcterms:created xsi:type="dcterms:W3CDTF">2010-11-27T19:46:51Z</dcterms:created>
  <dcterms:modified xsi:type="dcterms:W3CDTF">2014-06-19T06:53:19Z</dcterms:modified>
</cp:coreProperties>
</file>