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28"/>
  </p:notesMasterIdLst>
  <p:sldIdLst>
    <p:sldId id="256" r:id="rId2"/>
    <p:sldId id="291" r:id="rId3"/>
    <p:sldId id="292" r:id="rId4"/>
    <p:sldId id="293" r:id="rId5"/>
    <p:sldId id="294" r:id="rId6"/>
    <p:sldId id="296" r:id="rId7"/>
    <p:sldId id="297" r:id="rId8"/>
    <p:sldId id="298" r:id="rId9"/>
    <p:sldId id="300" r:id="rId10"/>
    <p:sldId id="301" r:id="rId11"/>
    <p:sldId id="304" r:id="rId12"/>
    <p:sldId id="309" r:id="rId13"/>
    <p:sldId id="312" r:id="rId14"/>
    <p:sldId id="258" r:id="rId15"/>
    <p:sldId id="266" r:id="rId16"/>
    <p:sldId id="280" r:id="rId17"/>
    <p:sldId id="269" r:id="rId18"/>
    <p:sldId id="270" r:id="rId19"/>
    <p:sldId id="274" r:id="rId20"/>
    <p:sldId id="275" r:id="rId21"/>
    <p:sldId id="276" r:id="rId22"/>
    <p:sldId id="278" r:id="rId23"/>
    <p:sldId id="282" r:id="rId24"/>
    <p:sldId id="283" r:id="rId25"/>
    <p:sldId id="284" r:id="rId26"/>
    <p:sldId id="288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8B3289-EB86-43EE-A763-62C32EE3F994}" type="datetimeFigureOut">
              <a:rPr lang="en-US"/>
              <a:pPr>
                <a:defRPr/>
              </a:pPr>
              <a:t>6/19/2014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5B4F1B7-F7B8-48F6-8913-0C62C78D7C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4424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430B29-5AA4-4333-8A75-5EC6F8240E1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B3014-6363-4DEC-AEF8-3A8C998273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B3014-6363-4DEC-AEF8-3A8C998273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B3014-6363-4DEC-AEF8-3A8C998273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5029200"/>
            <a:ext cx="9144000" cy="1828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00"/>
          <a:stretch>
            <a:fillRect/>
          </a:stretch>
        </p:blipFill>
        <p:spPr bwMode="auto">
          <a:xfrm>
            <a:off x="0" y="0"/>
            <a:ext cx="9144000" cy="506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 userDrawn="1"/>
        </p:nvCxnSpPr>
        <p:spPr>
          <a:xfrm>
            <a:off x="304800" y="5791200"/>
            <a:ext cx="85344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05400"/>
            <a:ext cx="9144000" cy="76200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9144000" cy="5334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6"/>
                </a:solidFill>
                <a:latin typeface="Copperplate Gothic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 userDrawn="1"/>
        </p:nvSpPr>
        <p:spPr>
          <a:xfrm>
            <a:off x="0" y="1219200"/>
            <a:ext cx="9144000" cy="55626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02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0"/>
            <a:ext cx="7315200" cy="9144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0"/>
          </p:nvPr>
        </p:nvSpPr>
        <p:spPr>
          <a:xfrm>
            <a:off x="152400" y="6569075"/>
            <a:ext cx="5715000" cy="365125"/>
          </a:xfrm>
        </p:spPr>
        <p:txBody>
          <a:bodyPr/>
          <a:lstStyle>
            <a:lvl1pPr>
              <a:defRPr sz="1000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Copyright ©2012 by South-Western, a division of Cengage Learning. All rights reserved.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6248400" y="6477000"/>
            <a:ext cx="2133600" cy="365125"/>
          </a:xfrm>
        </p:spPr>
        <p:txBody>
          <a:bodyPr/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3CDB394-F810-4088-9362-FAF1921B5F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189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B3014-6363-4DEC-AEF8-3A8C998273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B3014-6363-4DEC-AEF8-3A8C998273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B3014-6363-4DEC-AEF8-3A8C998273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B3014-6363-4DEC-AEF8-3A8C998273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B3014-6363-4DEC-AEF8-3A8C998273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B3014-6363-4DEC-AEF8-3A8C998273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B3014-6363-4DEC-AEF8-3A8C998273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B3014-6363-4DEC-AEF8-3A8C998273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4B3014-6363-4DEC-AEF8-3A8C998273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20782" y="1752600"/>
            <a:ext cx="9144000" cy="76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Part 3: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927" y="2971800"/>
            <a:ext cx="9144000" cy="5334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Organizing effectively and  HRM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8077200" cy="914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Departmentalization: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Functional and Divisional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09600" y="1798637"/>
            <a:ext cx="7924800" cy="3840163"/>
          </a:xfrm>
        </p:spPr>
        <p:txBody>
          <a:bodyPr/>
          <a:lstStyle/>
          <a:p>
            <a:r>
              <a:rPr lang="en-US" altLang="en-US" b="1" dirty="0" smtClean="0"/>
              <a:t>Vertical Functional Approach</a:t>
            </a:r>
          </a:p>
          <a:p>
            <a:pPr lvl="1"/>
            <a:r>
              <a:rPr lang="en-US" altLang="en-US" dirty="0" smtClean="0"/>
              <a:t>Grouping of positions into departments based on skills, expertise, work activities, and resource use</a:t>
            </a:r>
          </a:p>
          <a:p>
            <a:r>
              <a:rPr lang="en-US" altLang="en-US" b="1" dirty="0" smtClean="0"/>
              <a:t>Divisional Approach</a:t>
            </a:r>
          </a:p>
          <a:p>
            <a:pPr lvl="1"/>
            <a:r>
              <a:rPr lang="en-US" altLang="en-US" dirty="0" smtClean="0"/>
              <a:t>Grouping based on organizational output</a:t>
            </a:r>
          </a:p>
          <a:p>
            <a:pPr lvl="2"/>
            <a:r>
              <a:rPr lang="en-US" altLang="en-US" dirty="0" smtClean="0"/>
              <a:t>Product, Program, Business (self-contained unit)</a:t>
            </a:r>
          </a:p>
          <a:p>
            <a:pPr lvl="2"/>
            <a:r>
              <a:rPr lang="en-US" altLang="en-US" dirty="0" smtClean="0"/>
              <a:t>Geographic or Customer-Based Divisions</a:t>
            </a:r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304800" y="5638800"/>
            <a:ext cx="7924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2800" b="1" i="1" dirty="0"/>
              <a:t>Geographic or Customer-Based Divisions </a:t>
            </a:r>
            <a:r>
              <a:rPr lang="en-US" altLang="en-US" sz="2800" i="1" dirty="0"/>
              <a:t>group activities by geography or customer</a:t>
            </a:r>
          </a:p>
        </p:txBody>
      </p:sp>
      <p:sp>
        <p:nvSpPr>
          <p:cNvPr id="16390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367D98-CA2D-419F-B021-BB30556C6215}" type="slidenum">
              <a:rPr lang="en-US" altLang="en-US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62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9144000" cy="9144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Departmentalization: Matrix and Team Approach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91000"/>
          </a:xfrm>
        </p:spPr>
        <p:txBody>
          <a:bodyPr/>
          <a:lstStyle/>
          <a:p>
            <a:r>
              <a:rPr lang="en-US" altLang="en-US" b="1" dirty="0" smtClean="0"/>
              <a:t>Matrix</a:t>
            </a:r>
            <a:r>
              <a:rPr lang="en-US" altLang="en-US" dirty="0" smtClean="0"/>
              <a:t> combines functional and divisional approaches</a:t>
            </a:r>
          </a:p>
          <a:p>
            <a:pPr lvl="1"/>
            <a:r>
              <a:rPr lang="en-US" altLang="en-US" dirty="0" smtClean="0"/>
              <a:t>Improve coordination and information</a:t>
            </a:r>
          </a:p>
          <a:p>
            <a:pPr lvl="1"/>
            <a:r>
              <a:rPr lang="en-US" altLang="en-US" dirty="0" smtClean="0"/>
              <a:t>Dual lines of authority</a:t>
            </a:r>
          </a:p>
          <a:p>
            <a:r>
              <a:rPr lang="en-US" altLang="en-US" b="1" dirty="0" smtClean="0"/>
              <a:t>Team approach </a:t>
            </a:r>
            <a:r>
              <a:rPr lang="en-US" altLang="en-US" dirty="0" smtClean="0"/>
              <a:t>is a very widespread trend</a:t>
            </a:r>
          </a:p>
          <a:p>
            <a:pPr lvl="1"/>
            <a:r>
              <a:rPr lang="en-US" altLang="en-US" dirty="0" smtClean="0"/>
              <a:t>Allows managers to delegate authority</a:t>
            </a:r>
          </a:p>
          <a:p>
            <a:pPr lvl="1"/>
            <a:r>
              <a:rPr lang="en-US" altLang="en-US" dirty="0" smtClean="0"/>
              <a:t>Flexible, responsive</a:t>
            </a:r>
          </a:p>
          <a:p>
            <a:pPr lvl="1">
              <a:buFont typeface="Arial" pitchFamily="34" charset="0"/>
              <a:buNone/>
            </a:pPr>
            <a:endParaRPr lang="en-US" altLang="en-US" dirty="0" smtClean="0"/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99BE225-CB20-4644-B97D-619BF806682A}" type="slidenum">
              <a:rPr lang="en-US" altLang="en-US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55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7315200" cy="914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Organizing for Horizontal Coordination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2133601"/>
            <a:ext cx="8686800" cy="2819400"/>
          </a:xfrm>
        </p:spPr>
        <p:txBody>
          <a:bodyPr/>
          <a:lstStyle/>
          <a:p>
            <a:r>
              <a:rPr lang="en-US" altLang="en-US" dirty="0" smtClean="0"/>
              <a:t>Companies need more flexibility than vertical structure can offer</a:t>
            </a:r>
          </a:p>
          <a:p>
            <a:pPr lvl="1"/>
            <a:r>
              <a:rPr lang="en-US" altLang="en-US" dirty="0" smtClean="0"/>
              <a:t>Meet fast-shifting environment</a:t>
            </a:r>
          </a:p>
          <a:p>
            <a:pPr lvl="1"/>
            <a:r>
              <a:rPr lang="en-US" altLang="en-US" dirty="0" smtClean="0"/>
              <a:t>Break down barriers between departments</a:t>
            </a:r>
          </a:p>
          <a:p>
            <a:pPr lvl="1"/>
            <a:r>
              <a:rPr lang="en-US" altLang="en-US" dirty="0" smtClean="0"/>
              <a:t>Need integration and coordination</a:t>
            </a:r>
          </a:p>
          <a:p>
            <a:pPr lvl="1">
              <a:buFont typeface="Arial" pitchFamily="34" charset="0"/>
              <a:buNone/>
            </a:pPr>
            <a:endParaRPr lang="en-US" altLang="en-US" sz="1000" dirty="0" smtClean="0"/>
          </a:p>
          <a:p>
            <a:r>
              <a:rPr lang="en-US" altLang="en-US" dirty="0" smtClean="0"/>
              <a:t>Lack of coordination and cooperation can cause information problems</a:t>
            </a:r>
          </a:p>
          <a:p>
            <a:pPr lvl="1"/>
            <a:r>
              <a:rPr lang="en-US" altLang="en-US" dirty="0" smtClean="0"/>
              <a:t>Growing global challenge</a:t>
            </a:r>
          </a:p>
          <a:p>
            <a:pPr>
              <a:buFont typeface="Arial" pitchFamily="34" charset="0"/>
              <a:buNone/>
            </a:pPr>
            <a:endParaRPr lang="en-US" altLang="en-US" dirty="0" smtClean="0"/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152BFC-5510-47BA-A2E1-19F4BC998F02}" type="slidenum">
              <a:rPr lang="en-US" altLang="en-US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5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981200"/>
            <a:ext cx="8077200" cy="40386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315200" cy="914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Task Forces, Teams, and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Project Management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5943600" y="1981200"/>
            <a:ext cx="2514600" cy="3657600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u="sng" dirty="0"/>
              <a:t>Project Manager </a:t>
            </a:r>
            <a:r>
              <a:rPr lang="en-US" sz="2000" i="1" u="sng" dirty="0"/>
              <a:t>–  </a:t>
            </a:r>
            <a:r>
              <a:rPr lang="en-US" sz="2400" i="1" dirty="0"/>
              <a:t>person responsible for coordinating activities of several departments for the completion of a specific project</a:t>
            </a:r>
          </a:p>
        </p:txBody>
      </p:sp>
      <p:sp>
        <p:nvSpPr>
          <p:cNvPr id="9" name="Rectangle 8"/>
          <p:cNvSpPr/>
          <p:nvPr/>
        </p:nvSpPr>
        <p:spPr>
          <a:xfrm>
            <a:off x="990600" y="1981200"/>
            <a:ext cx="4572000" cy="1752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u="sng" dirty="0"/>
              <a:t>Task Force </a:t>
            </a:r>
            <a:r>
              <a:rPr lang="en-US" sz="2400" b="1" i="1" dirty="0"/>
              <a:t>– </a:t>
            </a:r>
            <a:r>
              <a:rPr lang="en-US" sz="2400" dirty="0"/>
              <a:t>a temporary team or committee formed to solve a specific short-term problem involving several departments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990600" y="3962400"/>
            <a:ext cx="4572000" cy="1752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u="sng" dirty="0"/>
              <a:t>Cross-functional Team </a:t>
            </a:r>
            <a:r>
              <a:rPr lang="en-US" sz="2400" b="1" i="1" dirty="0"/>
              <a:t>– </a:t>
            </a:r>
            <a:r>
              <a:rPr lang="en-US" sz="2400" dirty="0"/>
              <a:t>furthers horizontal coordination by including members across the organization</a:t>
            </a:r>
          </a:p>
        </p:txBody>
      </p:sp>
      <p:sp>
        <p:nvSpPr>
          <p:cNvPr id="27658" name="Slide Number Placeholder 4"/>
          <p:cNvSpPr>
            <a:spLocks noGrp="1"/>
          </p:cNvSpPr>
          <p:nvPr>
            <p:ph type="sldNum" sz="quarter" idx="11"/>
          </p:nvPr>
        </p:nvSpPr>
        <p:spPr bwMode="auto">
          <a:xfrm>
            <a:off x="6248400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36EF75F-BC6B-4BAF-A4DD-71DE44DB9FFF}" type="slidenum">
              <a:rPr lang="en-US" altLang="en-US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05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676400"/>
            <a:ext cx="8229600" cy="5794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is Human Resource Management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6248400" y="647700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6FFC1D-B1A5-4C6E-9686-3B8CE7A3E2C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381000" y="2362200"/>
            <a:ext cx="8102600" cy="36576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None/>
              <a:defRPr/>
            </a:pPr>
            <a:r>
              <a:rPr lang="en-US" dirty="0" smtClean="0"/>
              <a:t>The process of acquiring, training, appraising, and compensating employees, and of attending to their labor relations, health and safety, and fairness concerns.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01000" cy="4953000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altLang="en-US" b="1" i="1" dirty="0" smtClean="0"/>
              <a:t>Becoming an Employer of Choice</a:t>
            </a:r>
          </a:p>
          <a:p>
            <a:pPr lvl="1" eaLnBrk="1" hangingPunct="1">
              <a:spcAft>
                <a:spcPts val="1200"/>
              </a:spcAft>
            </a:pPr>
            <a:r>
              <a:rPr lang="en-US" altLang="en-US" dirty="0" smtClean="0"/>
              <a:t>Organizations that are highly attractive to potential employees because of HR practices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b="1" i="1" dirty="0" smtClean="0"/>
              <a:t>Using Temporary and Part-Time Employees</a:t>
            </a:r>
          </a:p>
          <a:p>
            <a:pPr lvl="1" eaLnBrk="1" hangingPunct="1">
              <a:spcAft>
                <a:spcPts val="1200"/>
              </a:spcAft>
            </a:pPr>
            <a:r>
              <a:rPr lang="en-US" altLang="en-US" dirty="0" smtClean="0"/>
              <a:t>Contingent workers are not permanent, maintain flexibility, and keep costs low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b="1" i="1" dirty="0" smtClean="0"/>
              <a:t>Promoting Work/Life Balance</a:t>
            </a:r>
          </a:p>
          <a:p>
            <a:pPr lvl="1" eaLnBrk="1" hangingPunct="1">
              <a:spcAft>
                <a:spcPts val="1200"/>
              </a:spcAft>
            </a:pPr>
            <a:r>
              <a:rPr lang="en-US" altLang="en-US" dirty="0" smtClean="0"/>
              <a:t>Critical retention strategies</a:t>
            </a:r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Innovations in HRM</a:t>
            </a: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9DEC24-6092-4A37-B6C9-C212B975092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667000"/>
            <a:ext cx="8686800" cy="1752600"/>
          </a:xfr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Using the </a:t>
            </a:r>
            <a:r>
              <a:rPr lang="en-US" b="1" i="1" dirty="0" smtClean="0"/>
              <a:t>matching model</a:t>
            </a:r>
            <a:r>
              <a:rPr lang="en-US" dirty="0" smtClean="0"/>
              <a:t>, the organization and the individual attempt to match the needs, interests, and values that they offer each other</a:t>
            </a:r>
            <a:endParaRPr lang="en-US" dirty="0"/>
          </a:p>
        </p:txBody>
      </p:sp>
      <p:sp>
        <p:nvSpPr>
          <p:cNvPr id="10245" name="Title 2"/>
          <p:cNvSpPr>
            <a:spLocks noGrp="1"/>
          </p:cNvSpPr>
          <p:nvPr>
            <p:ph type="title"/>
          </p:nvPr>
        </p:nvSpPr>
        <p:spPr>
          <a:xfrm>
            <a:off x="685800" y="7620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Finding the Right People</a:t>
            </a:r>
          </a:p>
        </p:txBody>
      </p:sp>
      <p:sp>
        <p:nvSpPr>
          <p:cNvPr id="14343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31BE5F-341A-4AD8-9757-FA72D3CC3E7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924800" cy="4525963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new technologies are emerging?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is the volume of the business likely to be in the next 5 to 10 years?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is the turnover rate?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types of engineers will we need?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How many administrative personnel will we need to support additional engineers?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Can we use temporary, part-time, or virtual workers?</a:t>
            </a:r>
            <a:endParaRPr lang="en-US" dirty="0"/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Human Resource Planning</a:t>
            </a:r>
          </a:p>
        </p:txBody>
      </p:sp>
      <p:sp>
        <p:nvSpPr>
          <p:cNvPr id="16393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EF570C-98B4-4566-AFE3-EAC82903128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1448594" y="3656806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4191794" y="3656806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6857207" y="3656806"/>
            <a:ext cx="76200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85800" y="3200400"/>
            <a:ext cx="792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77200" cy="5486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b="1" i="1" dirty="0" smtClean="0"/>
              <a:t>Assessing Organizational Needs:</a:t>
            </a:r>
          </a:p>
          <a:p>
            <a:pPr lvl="1" eaLnBrk="1" fontAlgn="auto" hangingPunct="1"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Job Analysis</a:t>
            </a:r>
          </a:p>
          <a:p>
            <a:pPr lvl="1" eaLnBrk="1" fontAlgn="auto" hangingPunct="1"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Job Description</a:t>
            </a:r>
          </a:p>
          <a:p>
            <a:pPr lvl="1" eaLnBrk="1" fontAlgn="auto" hangingPunct="1"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Job Specification</a:t>
            </a:r>
          </a:p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b="1" i="1" dirty="0" smtClean="0"/>
              <a:t>Realistic Job Previews</a:t>
            </a:r>
            <a:r>
              <a:rPr lang="en-US" b="1" i="1" dirty="0"/>
              <a:t> </a:t>
            </a:r>
            <a:r>
              <a:rPr lang="en-US" dirty="0" smtClean="0"/>
              <a:t>– provide pertinent information; positive and negative</a:t>
            </a:r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6868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Recruiting (talent acquisition)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22AC2F-9F4C-4D01-8F0C-C974A4B97FB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086600" cy="50292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 smtClean="0"/>
              <a:t>Training and Development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On-the-Job Training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Corporate Universities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Promotion from Within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Mentoring and Coaching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9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 smtClean="0"/>
              <a:t>Development</a:t>
            </a:r>
            <a:r>
              <a:rPr lang="en-US" dirty="0" smtClean="0"/>
              <a:t> involves teaching broader skills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 smtClean="0"/>
              <a:t>Performance Appraisal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Evaluating performance, recording assessment, and providing feedback</a:t>
            </a:r>
          </a:p>
        </p:txBody>
      </p:sp>
      <p:sp>
        <p:nvSpPr>
          <p:cNvPr id="16387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Managing Talent</a:t>
            </a:r>
          </a:p>
        </p:txBody>
      </p:sp>
      <p:sp>
        <p:nvSpPr>
          <p:cNvPr id="22534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3EB775-2495-455B-B20D-0601FD86089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315200" cy="838200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Organizing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953000"/>
          </a:xfrm>
        </p:spPr>
        <p:txBody>
          <a:bodyPr rtlCol="0">
            <a:normAutofit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 smtClean="0"/>
              <a:t>The deployment of organizational resources to achieve strategic goals</a:t>
            </a:r>
          </a:p>
          <a:p>
            <a:pPr marL="3262313" lvl="7" indent="-409575">
              <a:buFont typeface="Wingdings" pitchFamily="2" charset="2"/>
              <a:buChar char="Ø"/>
              <a:defRPr/>
            </a:pPr>
            <a:r>
              <a:rPr lang="en-US" sz="2800" dirty="0" smtClean="0"/>
              <a:t>Division of labor</a:t>
            </a:r>
          </a:p>
          <a:p>
            <a:pPr marL="3262313" lvl="7" indent="-409575">
              <a:buFont typeface="Wingdings" pitchFamily="2" charset="2"/>
              <a:buChar char="Ø"/>
              <a:defRPr/>
            </a:pPr>
            <a:r>
              <a:rPr lang="en-US" sz="2800" dirty="0" smtClean="0"/>
              <a:t>Lines of authority</a:t>
            </a:r>
          </a:p>
          <a:p>
            <a:pPr marL="3262313" lvl="7" indent="-409575">
              <a:buFont typeface="Wingdings" pitchFamily="2" charset="2"/>
              <a:buChar char="Ø"/>
              <a:defRPr/>
            </a:pPr>
            <a:r>
              <a:rPr lang="en-US" sz="2800" dirty="0" smtClean="0"/>
              <a:t>Coordination</a:t>
            </a:r>
          </a:p>
          <a:p>
            <a:pPr lvl="1" fontAlgn="auto">
              <a:spcAft>
                <a:spcPts val="0"/>
              </a:spcAft>
              <a:defRPr/>
            </a:pPr>
            <a:endParaRPr lang="en-US" sz="1300" dirty="0" smtClean="0"/>
          </a:p>
          <a:p>
            <a:pPr fontAlgn="auto">
              <a:spcAft>
                <a:spcPts val="1800"/>
              </a:spcAft>
              <a:defRPr/>
            </a:pPr>
            <a:r>
              <a:rPr lang="en-US" dirty="0" smtClean="0"/>
              <a:t>All organizations wrestle with structural design and reorganization</a:t>
            </a:r>
          </a:p>
          <a:p>
            <a:pPr fontAlgn="auto">
              <a:spcAft>
                <a:spcPts val="1800"/>
              </a:spcAft>
              <a:defRPr/>
            </a:pPr>
            <a:r>
              <a:rPr lang="en-US" dirty="0" smtClean="0"/>
              <a:t>Organizing is important because it follows from strategy</a:t>
            </a:r>
            <a:endParaRPr lang="en-US" dirty="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D1C6667-2DAE-4A1B-ABFF-471DBDE8BB67}" type="slidenum">
              <a:rPr lang="en-US" altLang="en-US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23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686800" cy="3992563"/>
          </a:xfrm>
        </p:spPr>
        <p:txBody>
          <a:bodyPr/>
          <a:lstStyle/>
          <a:p>
            <a:pPr eaLnBrk="1" hangingPunct="1"/>
            <a:r>
              <a:rPr lang="en-US" altLang="en-US" b="1" i="1" dirty="0" smtClean="0"/>
              <a:t>Assessing Performance Accurately </a:t>
            </a:r>
            <a:r>
              <a:rPr lang="en-US" altLang="en-US" dirty="0" smtClean="0"/>
              <a:t>– system should evaluate relevant performance</a:t>
            </a:r>
          </a:p>
          <a:p>
            <a:pPr lvl="1" eaLnBrk="1" hangingPunct="1">
              <a:buFont typeface="Arial" charset="0"/>
              <a:buNone/>
            </a:pPr>
            <a:endParaRPr lang="en-US" altLang="en-US" i="1" dirty="0" smtClean="0"/>
          </a:p>
          <a:p>
            <a:pPr eaLnBrk="1" hangingPunct="1"/>
            <a:r>
              <a:rPr lang="en-US" altLang="en-US" b="1" i="1" dirty="0" smtClean="0"/>
              <a:t>360-degree Feedback </a:t>
            </a:r>
            <a:r>
              <a:rPr lang="en-US" altLang="en-US" dirty="0" smtClean="0"/>
              <a:t>– uses multiple raters, including self-rating to appraise employees and development (</a:t>
            </a:r>
            <a:r>
              <a:rPr lang="en-US" altLang="en-US" dirty="0" err="1" smtClean="0"/>
              <a:t>eg</a:t>
            </a:r>
            <a:r>
              <a:rPr lang="en-US" altLang="en-US" dirty="0" smtClean="0"/>
              <a:t>. include subordinate, peers &amp; customers)</a:t>
            </a:r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Performance Appraisal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29FAC5-C12A-4031-9B88-EF458DEEAA2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722438"/>
            <a:ext cx="8305800" cy="4525962"/>
          </a:xfrm>
        </p:spPr>
        <p:txBody>
          <a:bodyPr/>
          <a:lstStyle/>
          <a:p>
            <a:pPr eaLnBrk="1" hangingPunct="1"/>
            <a:r>
              <a:rPr lang="en-US" altLang="en-US" b="1" i="1" smtClean="0"/>
              <a:t>Stereotyping </a:t>
            </a:r>
            <a:r>
              <a:rPr lang="en-US" altLang="en-US" smtClean="0"/>
              <a:t>– placing an employee into a class or category based on a few characteristics</a:t>
            </a:r>
          </a:p>
          <a:p>
            <a:pPr eaLnBrk="1" hangingPunct="1">
              <a:buFont typeface="Arial" charset="0"/>
              <a:buNone/>
            </a:pPr>
            <a:endParaRPr lang="en-US" altLang="en-US" smtClean="0"/>
          </a:p>
          <a:p>
            <a:pPr eaLnBrk="1" hangingPunct="1"/>
            <a:r>
              <a:rPr lang="en-US" altLang="en-US" b="1" i="1" smtClean="0"/>
              <a:t>Behaviorally Anchored Rating Scales (BARS) </a:t>
            </a:r>
            <a:r>
              <a:rPr lang="en-US" altLang="en-US" smtClean="0"/>
              <a:t>– rating technique that relates an employee’s performance to specific job-related incidents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3152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Performance Evaluation Errors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6C21FF-B3DB-4336-8244-BDA85F1250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6482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b="1" i="1" dirty="0" smtClean="0"/>
              <a:t>Compensation </a:t>
            </a:r>
            <a:r>
              <a:rPr lang="en-US" dirty="0" smtClean="0"/>
              <a:t> – </a:t>
            </a:r>
            <a:r>
              <a:rPr lang="en-US" i="1" dirty="0" smtClean="0"/>
              <a:t>all monetary payments and all goods or commodities used to reward employees</a:t>
            </a:r>
          </a:p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b="1" i="1" dirty="0" smtClean="0"/>
              <a:t>Wage and Salary Systems</a:t>
            </a:r>
          </a:p>
          <a:p>
            <a:pPr lvl="1" eaLnBrk="1" fontAlgn="auto" hangingPunct="1"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Job-based pay</a:t>
            </a:r>
          </a:p>
          <a:p>
            <a:pPr lvl="1" eaLnBrk="1" fontAlgn="auto" hangingPunct="1"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Skill-based pay</a:t>
            </a:r>
          </a:p>
          <a:p>
            <a:pPr lvl="1" eaLnBrk="1" fontAlgn="auto" hangingPunct="1"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Competency-based pay</a:t>
            </a:r>
          </a:p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b="1" i="1" dirty="0" smtClean="0"/>
              <a:t>Compensation Equity </a:t>
            </a:r>
            <a:r>
              <a:rPr lang="en-US" dirty="0" smtClean="0"/>
              <a:t>– fairness and equity</a:t>
            </a:r>
          </a:p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b="1" i="1" dirty="0" smtClean="0"/>
              <a:t>Pay for Performance</a:t>
            </a:r>
            <a:endParaRPr lang="en-US" dirty="0" smtClean="0"/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Compensation</a:t>
            </a: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9DCE3-6621-48ED-84B1-91D11C16655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en-US" altLang="en-US" dirty="0" smtClean="0"/>
              <a:t>Social security, unemployment compensation, and workers’ compensation are required by law</a:t>
            </a:r>
          </a:p>
          <a:p>
            <a:pPr eaLnBrk="1" hangingPunct="1">
              <a:spcAft>
                <a:spcPts val="1800"/>
              </a:spcAft>
            </a:pPr>
            <a:r>
              <a:rPr lang="en-US" altLang="en-US" dirty="0" smtClean="0"/>
              <a:t>Cafeteria-plan benefits packages allow employees to select benefits for themselves</a:t>
            </a:r>
          </a:p>
          <a:p>
            <a:pPr eaLnBrk="1" hangingPunct="1">
              <a:spcAft>
                <a:spcPts val="1800"/>
              </a:spcAft>
            </a:pPr>
            <a:r>
              <a:rPr lang="en-US" altLang="en-US" dirty="0" smtClean="0"/>
              <a:t>Companies are dropping employer-sponsored coverage due to the new health care law</a:t>
            </a:r>
          </a:p>
        </p:txBody>
      </p:sp>
      <p:sp>
        <p:nvSpPr>
          <p:cNvPr id="22531" name="Title 2"/>
          <p:cNvSpPr>
            <a:spLocks noGrp="1"/>
          </p:cNvSpPr>
          <p:nvPr>
            <p:ph type="title"/>
          </p:nvPr>
        </p:nvSpPr>
        <p:spPr>
          <a:xfrm>
            <a:off x="609600" y="6096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Benefits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3992B4-9897-4357-944D-1D1B19FE756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en-US" altLang="en-US" smtClean="0"/>
              <a:t>Reducing the company’s workforce to the “right” size; also called downsizing</a:t>
            </a:r>
          </a:p>
          <a:p>
            <a:pPr eaLnBrk="1" hangingPunct="1">
              <a:spcAft>
                <a:spcPts val="1800"/>
              </a:spcAft>
            </a:pPr>
            <a:r>
              <a:rPr lang="en-US" altLang="en-US" smtClean="0"/>
              <a:t>Make company stronger and more competitive</a:t>
            </a:r>
          </a:p>
          <a:p>
            <a:pPr eaLnBrk="1" hangingPunct="1">
              <a:spcAft>
                <a:spcPts val="1800"/>
              </a:spcAft>
            </a:pPr>
            <a:r>
              <a:rPr lang="en-US" altLang="en-US" smtClean="0"/>
              <a:t>HR must effectively and humanely manage the process</a:t>
            </a:r>
          </a:p>
          <a:p>
            <a:pPr eaLnBrk="1" hangingPunct="1">
              <a:spcAft>
                <a:spcPts val="1800"/>
              </a:spcAft>
            </a:pPr>
            <a:r>
              <a:rPr lang="en-US" altLang="en-US" smtClean="0"/>
              <a:t>Many organizations use communication and provide assistance to address emotional needs</a:t>
            </a:r>
          </a:p>
        </p:txBody>
      </p:sp>
      <p:sp>
        <p:nvSpPr>
          <p:cNvPr id="23555" name="Title 2"/>
          <p:cNvSpPr>
            <a:spLocks noGrp="1"/>
          </p:cNvSpPr>
          <p:nvPr>
            <p:ph type="title"/>
          </p:nvPr>
        </p:nvSpPr>
        <p:spPr>
          <a:xfrm>
            <a:off x="381000" y="6096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Rightsizing the Organization</a:t>
            </a:r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AE1C78-56C8-4DDD-B3EA-5D1AF28AC49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>
            <a:spLocks noGrp="1"/>
          </p:cNvSpPr>
          <p:nvPr>
            <p:ph idx="1"/>
          </p:nvPr>
        </p:nvSpPr>
        <p:spPr>
          <a:xfrm>
            <a:off x="609600" y="1524000"/>
            <a:ext cx="8001000" cy="4602163"/>
          </a:xfrm>
        </p:spPr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en-US" altLang="en-US" dirty="0" smtClean="0"/>
              <a:t>Employees leave voluntarily, retire, are </a:t>
            </a:r>
            <a:r>
              <a:rPr lang="en-US" altLang="en-US" dirty="0" err="1" smtClean="0"/>
              <a:t>rightsized</a:t>
            </a:r>
            <a:r>
              <a:rPr lang="en-US" altLang="en-US" dirty="0" smtClean="0"/>
              <a:t>, and are fired for poor </a:t>
            </a:r>
            <a:r>
              <a:rPr lang="en-US" altLang="en-US" dirty="0" smtClean="0"/>
              <a:t>performance.</a:t>
            </a:r>
            <a:endParaRPr lang="en-US" altLang="en-US" dirty="0" smtClean="0"/>
          </a:p>
          <a:p>
            <a:pPr eaLnBrk="1" hangingPunct="1">
              <a:spcAft>
                <a:spcPts val="1800"/>
              </a:spcAft>
            </a:pPr>
            <a:r>
              <a:rPr lang="en-US" altLang="en-US" dirty="0" smtClean="0"/>
              <a:t>Poor performing employees can be disruptive and cause problems for morale.</a:t>
            </a:r>
          </a:p>
          <a:p>
            <a:pPr eaLnBrk="1" hangingPunct="1">
              <a:spcAft>
                <a:spcPts val="1800"/>
              </a:spcAft>
            </a:pPr>
            <a:r>
              <a:rPr lang="en-US" altLang="en-US" dirty="0" smtClean="0"/>
              <a:t>In Malaysia, termination due to employees misconduct can only be done through domestic inquiry.</a:t>
            </a:r>
          </a:p>
        </p:txBody>
      </p:sp>
      <p:sp>
        <p:nvSpPr>
          <p:cNvPr id="24579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Termination</a:t>
            </a:r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427208-F50B-4CD0-9AC4-7F7BB0B8F80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en-US" altLang="en-US" smtClean="0"/>
          </a:p>
          <a:p>
            <a:pPr eaLnBrk="1" hangingPunct="1">
              <a:buFont typeface="Arial" charset="0"/>
              <a:buNone/>
            </a:pPr>
            <a:endParaRPr lang="en-US" altLang="en-US" smtClean="0"/>
          </a:p>
          <a:p>
            <a:pPr eaLnBrk="1" hangingPunct="1">
              <a:buFont typeface="Arial" charset="0"/>
              <a:buNone/>
            </a:pPr>
            <a:r>
              <a:rPr lang="en-US" altLang="en-US" smtClean="0"/>
              <a:t>	Thank you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AB2589-EF9F-493B-908C-73B3DDC41E7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15200" cy="914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Organizing the Vertical </a:t>
            </a:r>
            <a:r>
              <a:rPr lang="en-US" dirty="0" smtClean="0">
                <a:solidFill>
                  <a:schemeClr val="tx1"/>
                </a:solidFill>
              </a:rPr>
              <a:t>Structure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28600" y="1722438"/>
            <a:ext cx="8686800" cy="4602162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altLang="en-US" dirty="0" smtClean="0"/>
              <a:t>Organizing Structure Defines:</a:t>
            </a:r>
          </a:p>
          <a:p>
            <a:pPr>
              <a:buFont typeface="Arial" pitchFamily="34" charset="0"/>
              <a:buNone/>
            </a:pPr>
            <a:endParaRPr lang="en-US" altLang="en-US" sz="1200" dirty="0" smtClean="0"/>
          </a:p>
          <a:p>
            <a:pPr marL="914400" lvl="1" indent="-457200">
              <a:spcAft>
                <a:spcPts val="1800"/>
              </a:spcAft>
              <a:buFont typeface="Wingdings" pitchFamily="2" charset="2"/>
              <a:buChar char=""/>
            </a:pPr>
            <a:r>
              <a:rPr lang="en-US" altLang="en-US" dirty="0" smtClean="0"/>
              <a:t>The set of formal tasks assigned to individuals and departments</a:t>
            </a:r>
          </a:p>
          <a:p>
            <a:pPr marL="914400" lvl="1" indent="-457200">
              <a:spcAft>
                <a:spcPts val="1800"/>
              </a:spcAft>
              <a:buFont typeface="Wingdings 2" pitchFamily="18" charset="2"/>
              <a:buChar char="v"/>
            </a:pPr>
            <a:r>
              <a:rPr lang="en-US" altLang="en-US" dirty="0" smtClean="0"/>
              <a:t>Formal reporting relationships</a:t>
            </a:r>
          </a:p>
          <a:p>
            <a:pPr marL="914400" lvl="1" indent="-457200">
              <a:spcAft>
                <a:spcPts val="1800"/>
              </a:spcAft>
              <a:buFont typeface="Wingdings 2" pitchFamily="18" charset="2"/>
              <a:buChar char="w"/>
            </a:pPr>
            <a:r>
              <a:rPr lang="en-US" altLang="en-US" dirty="0" smtClean="0"/>
              <a:t>The design of the systems to ensure effective coordination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65931C-03E6-4A8E-9A13-9B80F3524733}" type="slidenum">
              <a:rPr lang="en-US" altLang="en-US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07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15200" cy="9144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Organizing Concepts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38200" y="1676400"/>
            <a:ext cx="7467600" cy="1676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/>
              <a:t>Work Specialization </a:t>
            </a:r>
            <a:r>
              <a:rPr lang="en-US" sz="2800" dirty="0"/>
              <a:t>is the degree to which organizational tasks are subdivided into individual jobs; also called division of labor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38200" y="3810000"/>
            <a:ext cx="7467600" cy="1676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/>
              <a:t>Chain of Command </a:t>
            </a:r>
            <a:r>
              <a:rPr lang="en-US" sz="2800" dirty="0"/>
              <a:t>is an unbroken line of authority that links all individuals in the organization and specifies who reports to whom</a:t>
            </a:r>
          </a:p>
        </p:txBody>
      </p:sp>
      <p:sp>
        <p:nvSpPr>
          <p:cNvPr id="819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594A04F-67DB-4B2E-BBE7-026F17F4CC50}" type="slidenum">
              <a:rPr lang="en-US" altLang="en-US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7848600" cy="914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Authority, Responsibility,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and Delegation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4800600"/>
          </a:xfrm>
        </p:spPr>
        <p:txBody>
          <a:bodyPr rtlCol="0">
            <a:normAutofit fontScale="92500" lnSpcReduction="10000"/>
          </a:bodyPr>
          <a:lstStyle/>
          <a:p>
            <a:pPr marL="395288" indent="-395288" fontAlgn="auto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Authority is vested in organizational positions, not people</a:t>
            </a:r>
          </a:p>
          <a:p>
            <a:pPr marL="395288" indent="-395288" fontAlgn="auto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Authority is accepted by subordinates</a:t>
            </a:r>
          </a:p>
          <a:p>
            <a:pPr marL="395288" indent="-395288" fontAlgn="auto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Authority flows down the vertical hierarchy</a:t>
            </a:r>
          </a:p>
          <a:p>
            <a:pPr marL="395288" indent="-395288" fontAlgn="auto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b="1" u="sng" dirty="0" smtClean="0"/>
              <a:t>Accountability</a:t>
            </a:r>
            <a:r>
              <a:rPr lang="en-US" u="sng" dirty="0" smtClean="0"/>
              <a:t> </a:t>
            </a:r>
            <a:r>
              <a:rPr lang="en-US" dirty="0" smtClean="0"/>
              <a:t>is the mechanism through which authority and responsibility are aligned</a:t>
            </a:r>
          </a:p>
          <a:p>
            <a:pPr marL="395288" indent="-395288" fontAlgn="auto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b="1" u="sng" dirty="0" smtClean="0"/>
              <a:t>Delegation</a:t>
            </a:r>
            <a:r>
              <a:rPr lang="en-US" dirty="0" smtClean="0"/>
              <a:t> is the process managers use to transfer authority and responsibility down the chain</a:t>
            </a:r>
            <a:endParaRPr lang="en-US" dirty="0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5E05A1C-E38D-41BA-B6FA-F5250A3617D7}" type="slidenum">
              <a:rPr lang="en-US" altLang="en-US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6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15200" cy="9144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Line and Staff 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6553200" cy="38862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 smtClean="0"/>
              <a:t>Line departments </a:t>
            </a:r>
            <a:r>
              <a:rPr lang="en-US" dirty="0" smtClean="0"/>
              <a:t>perform primary business tasks</a:t>
            </a:r>
          </a:p>
          <a:p>
            <a:pPr marL="860425" lvl="1" indent="-403225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Sales</a:t>
            </a:r>
          </a:p>
          <a:p>
            <a:pPr marL="860425" lvl="1" indent="-403225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Production</a:t>
            </a:r>
          </a:p>
          <a:p>
            <a:pPr marL="860425" lvl="1" indent="-403225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3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 smtClean="0"/>
              <a:t>Staff departments </a:t>
            </a:r>
            <a:r>
              <a:rPr lang="en-US" dirty="0" smtClean="0"/>
              <a:t>support line departments</a:t>
            </a:r>
          </a:p>
          <a:p>
            <a:pPr marL="860425" lvl="1" indent="-403225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Marketing</a:t>
            </a:r>
          </a:p>
          <a:p>
            <a:pPr marL="860425" lvl="1" indent="-403225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Human Resources</a:t>
            </a:r>
          </a:p>
          <a:p>
            <a:pPr marL="860425" lvl="1" indent="-403225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Accounting</a:t>
            </a:r>
          </a:p>
          <a:p>
            <a:pPr marL="860425" lvl="1" indent="-403225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D5AE5AB-1FED-4477-8CCC-2A4C268D3388}" type="slidenum">
              <a:rPr lang="en-US" altLang="en-US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6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15200" cy="9144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Span of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057400"/>
            <a:ext cx="5486400" cy="3429000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marL="0" indent="0" algn="ctr" fontAlgn="auto"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US" b="1" i="1" dirty="0" smtClean="0"/>
              <a:t>The number of employees reporting to a supervisor</a:t>
            </a:r>
          </a:p>
          <a:p>
            <a:pPr fontAlgn="auto">
              <a:spcAft>
                <a:spcPts val="1200"/>
              </a:spcAft>
              <a:defRPr/>
            </a:pPr>
            <a:r>
              <a:rPr lang="en-US" b="1" i="1" u="sng" dirty="0" smtClean="0"/>
              <a:t>Tall Organizations </a:t>
            </a:r>
            <a:r>
              <a:rPr lang="en-US" dirty="0" smtClean="0"/>
              <a:t>have more levels and narrow span</a:t>
            </a:r>
          </a:p>
          <a:p>
            <a:pPr fontAlgn="auto">
              <a:spcAft>
                <a:spcPts val="1200"/>
              </a:spcAft>
              <a:defRPr/>
            </a:pPr>
            <a:r>
              <a:rPr lang="en-US" b="1" i="1" u="sng" dirty="0" smtClean="0"/>
              <a:t>Flat Organizations </a:t>
            </a:r>
            <a:r>
              <a:rPr lang="en-US" dirty="0" smtClean="0"/>
              <a:t>have a wide span and fewer levels</a:t>
            </a:r>
          </a:p>
        </p:txBody>
      </p:sp>
      <p:sp>
        <p:nvSpPr>
          <p:cNvPr id="1229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5827058-ECDE-4DA5-A4C4-7135CCED5062}" type="slidenum">
              <a:rPr lang="en-US" altLang="en-US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78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447800"/>
            <a:ext cx="7620000" cy="4953000"/>
          </a:xfrm>
        </p:spPr>
        <p:txBody>
          <a:bodyPr rtlCol="0">
            <a:normAutofit lnSpcReduction="10000"/>
          </a:bodyPr>
          <a:lstStyle/>
          <a:p>
            <a:pPr marL="519113" indent="-519113" fontAlgn="auto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Work is stable and routine</a:t>
            </a:r>
          </a:p>
          <a:p>
            <a:pPr marL="519113" indent="-519113" fontAlgn="auto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Subordinates perform similar work</a:t>
            </a:r>
          </a:p>
          <a:p>
            <a:pPr marL="519113" indent="-519113" fontAlgn="auto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Subordinates are in one location</a:t>
            </a:r>
          </a:p>
          <a:p>
            <a:pPr marL="519113" indent="-519113" fontAlgn="auto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Highly trained/require little direction</a:t>
            </a:r>
          </a:p>
          <a:p>
            <a:pPr marL="519113" indent="-519113" fontAlgn="auto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Rules and procedures are defined</a:t>
            </a:r>
          </a:p>
          <a:p>
            <a:pPr marL="519113" indent="-519113" fontAlgn="auto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Few planning or nonsupervisory activities</a:t>
            </a:r>
          </a:p>
          <a:p>
            <a:pPr marL="519113" indent="-519113" fontAlgn="auto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Manager’s preference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762000"/>
            <a:ext cx="7315200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Less Supervision/Larger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/>
              <a:t>Spans of Control</a:t>
            </a:r>
            <a:endParaRPr lang="en-US" dirty="0"/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5164512-A829-458A-9897-FE2DD567ABE0}" type="slidenum">
              <a:rPr lang="en-US" altLang="en-US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89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8153400" cy="914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Centralization and Decentralization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4876800"/>
          </a:xfrm>
        </p:spPr>
        <p:txBody>
          <a:bodyPr/>
          <a:lstStyle/>
          <a:p>
            <a:r>
              <a:rPr lang="en-US" altLang="en-US" b="1" i="1" dirty="0" smtClean="0"/>
              <a:t>Centralization</a:t>
            </a:r>
            <a:r>
              <a:rPr lang="en-US" altLang="en-US" dirty="0" smtClean="0"/>
              <a:t> – decision authority is located near the top of the organization</a:t>
            </a:r>
          </a:p>
          <a:p>
            <a:r>
              <a:rPr lang="en-US" altLang="en-US" b="1" i="1" dirty="0" smtClean="0"/>
              <a:t>Decentralization</a:t>
            </a:r>
            <a:r>
              <a:rPr lang="en-US" altLang="en-US" dirty="0" smtClean="0"/>
              <a:t> – decision authority is pushed downward to all levels</a:t>
            </a:r>
          </a:p>
          <a:p>
            <a:endParaRPr lang="en-US" altLang="en-US" dirty="0" smtClean="0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21B6AF-CCAF-4E45-A407-DAE34445B699}" type="slidenum">
              <a:rPr lang="en-US" altLang="en-US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44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utmocw3</Template>
  <TotalTime>4208</TotalTime>
  <Words>932</Words>
  <Application>Microsoft Office PowerPoint</Application>
  <PresentationFormat>On-screen Show (4:3)</PresentationFormat>
  <Paragraphs>172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UTMocw template</vt:lpstr>
      <vt:lpstr>Part 3: </vt:lpstr>
      <vt:lpstr>Organizing</vt:lpstr>
      <vt:lpstr>Organizing the Vertical Structure</vt:lpstr>
      <vt:lpstr>Organizing Concepts</vt:lpstr>
      <vt:lpstr>Authority, Responsibility,  and Delegation</vt:lpstr>
      <vt:lpstr>Line and Staff Authority</vt:lpstr>
      <vt:lpstr>Span of Management</vt:lpstr>
      <vt:lpstr>Less Supervision/Larger  Spans of Control</vt:lpstr>
      <vt:lpstr>Centralization and Decentralization</vt:lpstr>
      <vt:lpstr>Departmentalization:  Functional and Divisional</vt:lpstr>
      <vt:lpstr>Departmentalization: Matrix and Team Approach</vt:lpstr>
      <vt:lpstr>Organizing for Horizontal Coordination</vt:lpstr>
      <vt:lpstr>Task Forces, Teams, and  Project Management</vt:lpstr>
      <vt:lpstr>What is Human Resource Management  </vt:lpstr>
      <vt:lpstr>Innovations in HRM</vt:lpstr>
      <vt:lpstr>Finding the Right People</vt:lpstr>
      <vt:lpstr>Human Resource Planning</vt:lpstr>
      <vt:lpstr>Recruiting (talent acquisition)</vt:lpstr>
      <vt:lpstr>Managing Talent</vt:lpstr>
      <vt:lpstr>Performance Appraisal</vt:lpstr>
      <vt:lpstr>Performance Evaluation Errors</vt:lpstr>
      <vt:lpstr>Compensation</vt:lpstr>
      <vt:lpstr>Benefits</vt:lpstr>
      <vt:lpstr>Rightsizing the Organization</vt:lpstr>
      <vt:lpstr>Termination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kimhurns</dc:creator>
  <cp:lastModifiedBy>Toshiba</cp:lastModifiedBy>
  <cp:revision>57</cp:revision>
  <dcterms:created xsi:type="dcterms:W3CDTF">2010-11-27T19:46:51Z</dcterms:created>
  <dcterms:modified xsi:type="dcterms:W3CDTF">2014-06-19T06:55:34Z</dcterms:modified>
</cp:coreProperties>
</file>