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6" r:id="rId6"/>
    <p:sldId id="261" r:id="rId7"/>
    <p:sldId id="263" r:id="rId8"/>
    <p:sldId id="276" r:id="rId9"/>
    <p:sldId id="277" r:id="rId10"/>
    <p:sldId id="264" r:id="rId11"/>
    <p:sldId id="267" r:id="rId12"/>
    <p:sldId id="268" r:id="rId13"/>
    <p:sldId id="278" r:id="rId14"/>
    <p:sldId id="269" r:id="rId15"/>
    <p:sldId id="270" r:id="rId16"/>
    <p:sldId id="271" r:id="rId17"/>
    <p:sldId id="284" r:id="rId18"/>
    <p:sldId id="285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65" r:id="rId27"/>
    <p:sldId id="283" r:id="rId28"/>
    <p:sldId id="258" r:id="rId29"/>
  </p:sldIdLst>
  <p:sldSz cx="18288000" cy="10287000"/>
  <p:notesSz cx="6858000" cy="9144000"/>
  <p:embeddedFontLst>
    <p:embeddedFont>
      <p:font typeface="Antonio Ultra-Bold" panose="020B0604020202020204" charset="0"/>
      <p:regular r:id="rId30"/>
    </p:embeddedFont>
    <p:embeddedFont>
      <p:font typeface="Lora" pitchFamily="2" charset="0"/>
      <p:regular r:id="rId31"/>
      <p:italic r:id="rId32"/>
    </p:embeddedFont>
    <p:embeddedFont>
      <p:font typeface="Phetsarath OT" panose="02000500000000000001" pitchFamily="2" charset="2"/>
      <p:regular r:id="rId33"/>
      <p:bold r:id="rId34"/>
    </p:embeddedFont>
    <p:embeddedFont>
      <p:font typeface="Phetsarath OT+Time New Roman" panose="02000500000000020004" pitchFamily="2" charset="0"/>
      <p:regular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Semi-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38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9129" t="-22582" r="-864" b="-196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788554">
            <a:off x="11592811" y="-5607949"/>
            <a:ext cx="3766175" cy="18761425"/>
            <a:chOff x="0" y="0"/>
            <a:chExt cx="1174900" cy="58528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4900" cy="5852836"/>
            </a:xfrm>
            <a:custGeom>
              <a:avLst/>
              <a:gdLst/>
              <a:ahLst/>
              <a:cxnLst/>
              <a:rect l="l" t="t" r="r" b="b"/>
              <a:pathLst>
                <a:path w="1174900" h="5852836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788554">
            <a:off x="9042524" y="-1943314"/>
            <a:ext cx="970722" cy="5551404"/>
            <a:chOff x="0" y="0"/>
            <a:chExt cx="302828" cy="1731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82620" y="8602107"/>
            <a:ext cx="7861309" cy="1272975"/>
            <a:chOff x="0" y="0"/>
            <a:chExt cx="8368159" cy="13550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368158" cy="1355048"/>
            </a:xfrm>
            <a:custGeom>
              <a:avLst/>
              <a:gdLst/>
              <a:ahLst/>
              <a:cxnLst/>
              <a:rect l="l" t="t" r="r" b="b"/>
              <a:pathLst>
                <a:path w="8368158" h="135504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 rotWithShape="1">
              <a:gsLst>
                <a:gs pos="0">
                  <a:srgbClr val="24307F">
                    <a:alpha val="100000"/>
                  </a:srgbClr>
                </a:gs>
                <a:gs pos="100000">
                  <a:srgbClr val="27AAE1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823122">
            <a:off x="16438873" y="2533883"/>
            <a:ext cx="3084545" cy="11340130"/>
            <a:chOff x="0" y="0"/>
            <a:chExt cx="962258" cy="3537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2258" cy="3537680"/>
            </a:xfrm>
            <a:custGeom>
              <a:avLst/>
              <a:gdLst/>
              <a:ahLst/>
              <a:cxnLst/>
              <a:rect l="l" t="t" r="r" b="b"/>
              <a:pathLst>
                <a:path w="962258" h="3537680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1840381">
            <a:off x="11755979" y="-2760091"/>
            <a:ext cx="4053482" cy="18112455"/>
            <a:chOff x="0" y="0"/>
            <a:chExt cx="1264529" cy="56503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4529" cy="5650383"/>
            </a:xfrm>
            <a:custGeom>
              <a:avLst/>
              <a:gdLst/>
              <a:ahLst/>
              <a:cxnLst/>
              <a:rect l="l" t="t" r="r" b="b"/>
              <a:pathLst>
                <a:path w="1264529" h="5650383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9399D">
                    <a:alpha val="100000"/>
                  </a:srgbClr>
                </a:gs>
                <a:gs pos="100000">
                  <a:srgbClr val="1A2047">
                    <a:alpha val="100000"/>
                  </a:srgbClr>
                </a:gs>
              </a:gsLst>
              <a:lin ang="21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1823122">
            <a:off x="14137733" y="4180759"/>
            <a:ext cx="986875" cy="9790233"/>
            <a:chOff x="0" y="0"/>
            <a:chExt cx="307867" cy="30541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7867" cy="3054173"/>
            </a:xfrm>
            <a:custGeom>
              <a:avLst/>
              <a:gdLst/>
              <a:ahLst/>
              <a:cxnLst/>
              <a:rect l="l" t="t" r="r" b="b"/>
              <a:pathLst>
                <a:path w="307867" h="3054173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0"/>
                  </a:srgbClr>
                </a:gs>
                <a:gs pos="100000">
                  <a:srgbClr val="269ED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44000" y="8475092"/>
            <a:ext cx="1297331" cy="1114894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931389" y="1420304"/>
            <a:ext cx="911369" cy="783208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 flipH="1" flipV="1">
            <a:off x="-5539851" y="8232523"/>
            <a:ext cx="8787885" cy="0"/>
          </a:xfrm>
          <a:prstGeom prst="line">
            <a:avLst/>
          </a:prstGeom>
          <a:ln w="57150" cap="flat">
            <a:solidFill>
              <a:srgbClr val="24307F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-324674" y="-122746"/>
            <a:ext cx="18943852" cy="1209675"/>
            <a:chOff x="0" y="0"/>
            <a:chExt cx="4989327" cy="3185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989327" cy="318598"/>
            </a:xfrm>
            <a:custGeom>
              <a:avLst/>
              <a:gdLst/>
              <a:ahLst/>
              <a:cxnLst/>
              <a:rect l="l" t="t" r="r" b="b"/>
              <a:pathLst>
                <a:path w="4989327" h="318598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24273" y="86957"/>
            <a:ext cx="4192885" cy="908772"/>
          </a:xfrm>
          <a:custGeom>
            <a:avLst/>
            <a:gdLst/>
            <a:ahLst/>
            <a:cxnLst/>
            <a:rect l="l" t="t" r="r" b="b"/>
            <a:pathLst>
              <a:path w="4192885" h="908772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354916" y="177585"/>
            <a:ext cx="1808769" cy="765616"/>
          </a:xfrm>
          <a:custGeom>
            <a:avLst/>
            <a:gdLst/>
            <a:ahLst/>
            <a:cxnLst/>
            <a:rect l="l" t="t" r="r" b="b"/>
            <a:pathLst>
              <a:path w="1808769" h="765616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755153" y="8628259"/>
            <a:ext cx="8057669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2"/>
              </a:lnSpc>
            </a:pP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ນຳ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​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ສະ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​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ເໜີ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​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ໂດຍ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: </a:t>
            </a:r>
            <a:r>
              <a:rPr lang="lo-LA" sz="3200" b="1" dirty="0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ປອ ອຳມະນີ ນໍລິນ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Phetsarath OT" panose="02000500000000020004" pitchFamily="2" charset="0"/>
              <a:ea typeface="Lato"/>
              <a:cs typeface="Phetsarath OT" panose="02000500000000020004" pitchFamily="2" charset="0"/>
              <a:sym typeface="Lato"/>
            </a:endParaRPr>
          </a:p>
          <a:p>
            <a:pPr>
              <a:lnSpc>
                <a:spcPts val="4162"/>
              </a:lnSpc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                    </a:t>
            </a:r>
            <a:r>
              <a:rPr lang="lo-LA" sz="2800" b="1" dirty="0">
                <a:solidFill>
                  <a:schemeClr val="tx1">
                    <a:lumMod val="50000"/>
                  </a:schemeClr>
                </a:solidFill>
                <a:latin typeface="Phetsarath OT" panose="02000500000000020004" pitchFamily="2" charset="0"/>
                <a:ea typeface="Lato"/>
                <a:cs typeface="Phetsarath OT" panose="02000500000000020004" pitchFamily="2" charset="0"/>
                <a:sym typeface="Lato"/>
              </a:rPr>
              <a:t>ຮອງຫົວໜ້າກົມການສຶກສາຊັ້ນສູງ</a:t>
            </a:r>
            <a:endParaRPr lang="en-US" sz="2800" b="1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99876FA-38B6-4AE3-9231-ACFD029DC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934" y="94301"/>
            <a:ext cx="1366266" cy="819760"/>
          </a:xfrm>
          <a:prstGeom prst="rect">
            <a:avLst/>
          </a:prstGeom>
        </p:spPr>
      </p:pic>
      <p:sp>
        <p:nvSpPr>
          <p:cNvPr id="35" name="Google Shape;71;p12">
            <a:extLst>
              <a:ext uri="{FF2B5EF4-FFF2-40B4-BE49-F238E27FC236}">
                <a16:creationId xmlns:a16="http://schemas.microsoft.com/office/drawing/2014/main" id="{DF00273E-642A-4D7C-A213-A18E16FC5903}"/>
              </a:ext>
            </a:extLst>
          </p:cNvPr>
          <p:cNvSpPr txBox="1">
            <a:spLocks/>
          </p:cNvSpPr>
          <p:nvPr/>
        </p:nvSpPr>
        <p:spPr>
          <a:xfrm>
            <a:off x="2318315" y="2670928"/>
            <a:ext cx="8767097" cy="31515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lo-LA" sz="4000" b="1" dirty="0">
                <a:latin typeface="Phetsarath OT+Time New Roman" panose="02000500000000020004" pitchFamily="2" charset="0"/>
                <a:ea typeface="Phetsarath OT" panose="02000500000000020004" pitchFamily="2" charset="0"/>
                <a:cs typeface="Phetsarath OT+Time New Roman" panose="02000500000000020004" pitchFamily="2" charset="0"/>
              </a:rPr>
              <a:t>ຮ່າງແຜນຍຸດທະສາດ</a:t>
            </a:r>
            <a:br>
              <a:rPr lang="en-US" sz="4000" b="1" dirty="0">
                <a:latin typeface="Phetsarath OT+Time New Roman" panose="02000500000000020004" pitchFamily="2" charset="0"/>
                <a:ea typeface="Phetsarath OT" panose="02000500000000020004" pitchFamily="2" charset="0"/>
                <a:cs typeface="Phetsarath OT+Time New Roman" panose="02000500000000020004" pitchFamily="2" charset="0"/>
              </a:rPr>
            </a:br>
            <a:r>
              <a:rPr lang="lo-LA" sz="4000" b="1" dirty="0">
                <a:latin typeface="Phetsarath OT+Time New Roman" panose="02000500000000020004" pitchFamily="2" charset="0"/>
                <a:ea typeface="Phetsarath OT" panose="02000500000000020004" pitchFamily="2" charset="0"/>
                <a:cs typeface="Phetsarath OT+Time New Roman" panose="02000500000000020004" pitchFamily="2" charset="0"/>
              </a:rPr>
              <a:t>ການພັດທະນາ ການຫັນເປັນດີຈີຕອນ </a:t>
            </a:r>
            <a:br>
              <a:rPr lang="en-US" sz="4000" b="1" dirty="0">
                <a:latin typeface="Phetsarath OT+Time New Roman" panose="02000500000000020004" pitchFamily="2" charset="0"/>
                <a:ea typeface="Phetsarath OT" panose="02000500000000020004" pitchFamily="2" charset="0"/>
                <a:cs typeface="Phetsarath OT+Time New Roman" panose="02000500000000020004" pitchFamily="2" charset="0"/>
              </a:rPr>
            </a:br>
            <a:r>
              <a:rPr lang="lo-LA" sz="4000" b="1" dirty="0">
                <a:latin typeface="Phetsarath OT+Time New Roman" panose="02000500000000020004" pitchFamily="2" charset="0"/>
                <a:ea typeface="Phetsarath OT" panose="02000500000000020004" pitchFamily="2" charset="0"/>
                <a:cs typeface="Phetsarath OT+Time New Roman" panose="02000500000000020004" pitchFamily="2" charset="0"/>
              </a:rPr>
              <a:t>ສໍາລັບການສຶກສາຊັ້ນສູງ ຮອດປີ  2030</a:t>
            </a:r>
            <a:br>
              <a:rPr lang="en-US" sz="4000" b="1" dirty="0">
                <a:latin typeface="Phetsarath OT+Time New Roman" panose="02000500000000020004" pitchFamily="2" charset="0"/>
                <a:ea typeface="Phetsarath OT" panose="02000500000000020004" pitchFamily="2" charset="0"/>
                <a:cs typeface="Phetsarath OT+Time New Roman" panose="02000500000000020004" pitchFamily="2" charset="0"/>
              </a:rPr>
            </a:br>
            <a:r>
              <a:rPr lang="lo-LA" sz="4000" b="1" dirty="0">
                <a:latin typeface="Phetsarath OT+Time New Roman" panose="02000500000000020004" pitchFamily="2" charset="0"/>
                <a:ea typeface="Phetsarath OT" panose="02000500000000020004" pitchFamily="2" charset="0"/>
                <a:cs typeface="Phetsarath OT+Time New Roman" panose="02000500000000020004" pitchFamily="2" charset="0"/>
              </a:rPr>
              <a:t>ໃນ ສປປລາວ</a:t>
            </a:r>
            <a:endParaRPr lang="en-US" sz="4000" b="1" dirty="0">
              <a:latin typeface="Phetsarath OT+Time New Roman" panose="02000500000000020004" pitchFamily="2" charset="0"/>
              <a:ea typeface="Times New Roman" panose="02020603050405020304" pitchFamily="18" charset="0"/>
              <a:cs typeface="Phetsarath OT+Time New Roman" panose="0200050000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386496" y="860050"/>
            <a:ext cx="10117725" cy="8978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" sz="36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3/ 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ລັດຖະບານໄດ້ລົງທຶນໃສ່ ແລະ ໄດ້ພັດທະນາພື້ນຖານໂຄງລ່າງດ້ານ </a:t>
            </a:r>
            <a:r>
              <a:rPr lang="en-US" sz="36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ສໍາລັບຂະແໜງການສຶກສາຊັ້ນສູງ ເຊິ່ງເປັນການລິເລີ່ມທີ່ດີ ແລະ ໄດ້ສ້າງພື້ນຖານ ໃຫ້ແກ່ການພັດທະນາວຽກງານດັ່ງກ່າວ ໃຫ້ຈອດ ແລະ ສົມບູນ.  ອີກດ້ານໜຶ່ງ, ສະຖານການສຶກສາຂັ້ນສູງ ກໍ່ມີທັງພື້ນຖານໂຄງລ່າງດ້ານ </a:t>
            </a:r>
            <a:r>
              <a:rPr lang="en-US" sz="36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ຈໍານວນໜຶ່ງທີ່ເປັນພື້ນຖານ, ມີທັງກົງຈັກການຈັດຕັ້ງ ທີ່ບໍລິຫານ ແລະ ຄຸ້ມຄອງ ແລະ ທັງເປີດຫຼັກສູດ ການຮຽນ-ການສອນ ວິຊາຊີບຂອງສາຂາດັ່ງກ່າວ ໃນລະດັບ ຕ່າງໆແລ້ວ ເຊິ່ງທັງໝົດນັ້ນກໍ່ໄດ້ເປັນພື້ນຖານ ແລະ ສ້າງເງື່ອນໄຂໃຫ້ແກ່ ການພັດທະນາວຽກງານດັ່ງກ່າວ ຕໍ່</a:t>
            </a:r>
            <a:r>
              <a:rPr lang="en-US" sz="36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​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ໄປ ຢ່າງລວມສູນ.</a:t>
            </a:r>
            <a:endParaRPr lang="en-US" sz="3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7592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386496" y="1101528"/>
            <a:ext cx="10368104" cy="8451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lo-LA" sz="2800" b="1" dirty="0">
                <a:solidFill>
                  <a:schemeClr val="accent1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2. ສິ່ງທ້າທາຍ</a:t>
            </a:r>
            <a:endParaRPr lang="en-US" sz="2800" b="1" dirty="0">
              <a:solidFill>
                <a:schemeClr val="accent1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ຄຽງຄູ່ກັນນັ້ນ, ສະພາບການຂອງສາກົນ ແລະ ພາຍໃນປະເທດ ກໍ່ໄດ້ສ້າງສິ່ງທ້າທາຍ ການພັດທະນາ ແລະ ນໍາໃຊ້ ສໍາລັບການສຶກສາ ແລະ ກິລາ, ດັ່ງລາຍລະອຽດລຸ່ມນີ້: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ໃນບັນດາປະເທດໃນພາກພື້ນ ແລະ ສາກົນ ມີການພັດທະນາ, ນໍາໃຊ້ ແລະ ຄຸ້ມຄອງວຽກງານ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ຢ່າງໄວ ທາງດ້ານປະລິມານ ແລະ ຄຸນນະພາບ ເຊິ່ງເປັນສິ່ງທີ່ທ້າທາຍ ສໍາລັບ ສ ປປ ລາວໃນເງື່ອນໄຂຂອງການເຊື່ອມໂຍງ ເຊິ່ງທັງໃຫ້ໂອກາດ ແລະ ທັງຮຽກຮ້ອງໃຫ້ມີການປັບປຸງ ແລະ ພັດທະນາວຽກງານດັ່ງກ່າວ;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ຄວາມເປັນເອກະພາບກັນໃນລະດັບສູງ ຢ່າງລວມສູນ ໃນການການເສີມຂະຫຍາຍ, ປັບປຸງ ແລະ ນໍາໃຊ້ພື້ນ ຖານທັງໝົດ ກ່ຽວກັບວຽກງານ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ທີ່ມີຢູ່ ເຊິ່ງລວມທັງຈັດຕັ້ງນິຕິກໍາ ທີ່ມີຢູ່ ໃຫ້ເກີດປະໂຫຍດສູງສຸດ;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ພື້ນຖານ ແລະ ເງື່ອນໄຂຂອງການຮຽນຮູ້ ເພື່ອໃຫ້ມີຄວາມເຂົ້າໃຈ ແລະ ວິໄສທັດກ່ຽວກັບການພັດທະນາ, ການນໍາໃຊ້ ແລະ ການຄຸ້ມຄອງ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ຢ່າງເປັນເປັນເອກະພາບກັນ ໃນລະດັບລະດັບຜູ້ບໍລິຫານ</a:t>
            </a: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4305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218769" y="760199"/>
            <a:ext cx="10798209" cy="9641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7050" lvl="0" indent="-527050" algn="just">
              <a:lnSpc>
                <a:spcPct val="150000"/>
              </a:lnSpc>
            </a:pPr>
            <a:r>
              <a:rPr lang="th-TH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4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). 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 ມີມູນຄ່າສູງ, ຄ່າຫຼຸ້ຍຫ້ຽນກໍ່ສູງ ເຊິ່ງລວມທັງອາຍຸການໃຊ້ງານສັ້ນ ແລະ ມູນຄ່າບໍາລຸງຮັກສາ ແລະ ສ້ອມ ແປງສູງ, ແຕ່ໃນເວລາດຽວກັນການນໍາໃຊ້ຍັງບໍ່ທັນມີປະສິດທິຜົນສູງ ຍ້ອນທາງດ້ານປະລິມານ ແລະຄຸນນະພາບ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ເຊັ່ນ: ຄວາມຮູ້, ຄວາມສາມາດ, ແລະ ປະສົບການ ຂອງຜູ້ຄຸ້ມຄອງ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ຢູ່ຂັ້ນແຂວງຍັງຈໍາກັດ ເຊິ່ງ ທັງນີ້ກໍຍ້ອນວ່າ ຄວາມຕ້ອງການພະນັກງານສາຂາ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ໃນຕະຫຼາດແຮງງານມີສູງ, ໂດຍສະເພາະ, ໃນພາກ ທຸລະກິດ ເຮັດໃຫ້ມີຂໍ້ຈໍາກັດໃນການຮັບພະນັກງານຢູ່ຂັ້ນແຂວງ, ພະນັກງານຄຸ້ມຄອງ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 ຢູ່ຂັ້ນແຂວງຈໍາ ນວນໜຶ່ງ ບໍ່ໄດ້ຈົບສາຂາວິຊາດັ່ງກ່າວ, ດັ່ງນັ້ນ, ເຖິງຈະຝຶກອົບຮົມ ແຕ່ກໍບໍ່ສາມາດລົງເລິກ ແລະ ຕໍ່ຍອດໄດ້;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527050" lvl="0" indent="-527050" algn="just">
              <a:lnSpc>
                <a:spcPct val="150000"/>
              </a:lnSpc>
            </a:pP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5)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ວຽກງານການຫັນເປັນດີຈີຕອນ ການສຶກສາຊັ້ນສູງ ໂດຍສະເພາະຄູຢູ່ມະຫາວິທະຍາໄລແມ່ນວຽກທີ່ໃໝ່ ທາງດ້ານຄວາມເຂົ້າໃຈ ແລະ ທາງດ້ານເຕັກນິກວິຊາການ, ດັ່ງນັ້ນ, ຕ້ອງໃຊ້ເວລາໃນການໃຫ້ເຂົາເຈົ້າ ໄດ້ເຂົ້າໃຈ ແລະ ສາມາດນໍາໃຊ້ໄດ້, ແຕ່ຄວາມຕ້ອງການ ໃນການນໍາໃຊ້ກໍ່ຄືຄ່າຫຼຸ້ຍຫ້ຽນ ຂອງ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ພັດສູງ.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527050" lvl="0" indent="-52705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6)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ຄວາມຕ້ອງການ ໃນການຕອບສະໜອງດ້ານ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ສໍາລັບຂະແໜງການສຶກສາຊັ້ນສູງ ມີຫຼາຍ ແລະ ມີສູງ, ພື້ນຖານທີ່ມີຢູ່ ກໍ່ມີຄວາມຈໍາກັດ ແລະ ກະແຈກກະຈາຍ, ງົບປະມານກໍ່ມີຈໍາກັດ.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9122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21884" y="1321941"/>
            <a:ext cx="11277544" cy="8715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lo-LA" sz="2400" b="1" dirty="0">
                <a:solidFill>
                  <a:srgbClr val="5B9BD5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ວິ</a:t>
            </a:r>
            <a:r>
              <a:rPr lang="en-US" sz="2400" b="1" dirty="0">
                <a:solidFill>
                  <a:srgbClr val="5B9BD5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​</a:t>
            </a:r>
            <a:r>
              <a:rPr lang="lo-LA" sz="2400" b="1" dirty="0">
                <a:solidFill>
                  <a:srgbClr val="5B9BD5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ໄສທັດ </a:t>
            </a:r>
            <a:r>
              <a:rPr lang="lo-LA" sz="2800" b="0" i="0" u="none" strike="noStrike" baseline="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“</a:t>
            </a:r>
            <a:r>
              <a:rPr lang="lo-LA" sz="2400" b="0" i="0" u="none" strike="noStrike" baseline="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ຮອດປີ 2030 ພົນລະເມືອງລາວທຸກຄົນ ໄດ້ຮັບການສຶກສາ ທີ່ມີຄຸນນະພາບຢ່າງສະເໝີພາບ ແລະ ເທົ່າທຽມກັນ ເພື່ອໃຫ້ເຂົາເຈົັ້າໄດ້ພັດທະນາຕົນເອງກາຍເປັນພົນລະເມືອງດີຂອງຊາດ, ມີຄຸນສົມບັດ, ມີສຸຂະພາບເຂັັ້ມແຂງ, ມີຄວາມຮູ້ຄວາມສາມາດສູງ, ມີຄວາມເປັນມືອາຊີບ ເພື່ອພັດທະນາປະເທດຊາດ ໃຫ້ສີວິໄລຍືນຍົງ ສາມາດເຊື່ອມໂຍງ, ແຂ່ງຂັນກັບພາກພື້ນ ແລະ ສາກົນໄດ້” </a:t>
            </a:r>
            <a:r>
              <a:rPr lang="lo-LA" sz="2400" b="1" i="0" u="none" strike="noStrike" baseline="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lo-LA" sz="2400" b="1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ຄາດໝາຍລວມ </a:t>
            </a:r>
            <a:r>
              <a:rPr lang="lo-LA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ຮອດປີ </a:t>
            </a:r>
            <a:r>
              <a:rPr lang="en-US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2030</a:t>
            </a:r>
            <a:r>
              <a:rPr lang="lo-LA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ໄອຊິທີ ຖືກນໍາໃຊ້ ຢ່າງທົ່ວເຖິງ</a:t>
            </a:r>
            <a:r>
              <a:rPr lang="en-US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</a:t>
            </a:r>
            <a:r>
              <a:rPr lang="lo-LA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ມີປະສິດທິພາບ</a:t>
            </a:r>
            <a:r>
              <a:rPr lang="en-US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ປະດິດສ້າງ ແລະ ຍືນຍົງ ເພື່ອພັດທະນາການສືກສາ ໃຫ້ມີ ຄຸນນະພາບ ແລະ ສາມາດເຊື່ອມໂຍງກັບພາກພື້ນ ແລະ ສາກົນ</a:t>
            </a:r>
            <a:r>
              <a:rPr lang="en-US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”</a:t>
            </a:r>
            <a:r>
              <a:rPr lang="lo-LA" sz="2400" b="1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 </a:t>
            </a:r>
            <a:endParaRPr lang="en-US" sz="2400" b="1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  <a:p>
            <a:pPr marL="969963" lvl="0" indent="-498475" algn="just">
              <a:lnSpc>
                <a:spcPct val="150000"/>
              </a:lnSpc>
              <a:buFont typeface="+mj-lt"/>
              <a:buAutoNum type="arabicParenR"/>
            </a:pP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ປັບປຸງ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ພັດທະນາ ແລະ ຂະຫຍາຍພື້ນຖານໂຄງລ່າງ ແລະໃຫ້ລະບົບດີຈີຕອນສຳລັບວຽກງານການສຶກສາຊັ້ນສູງ ໃຫ້ທົ່ວເຖິງ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;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69963" lvl="0" indent="-498475" algn="just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ກໍ່ສ້າງ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ຝຶກອົບຮົມ ແລະ ຍົກລະດັບ ດ້ານດີຈີຕອນໃຫ້ແກ່ ພະນັກງານ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ຄູ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ນັກຮຽນ ແລະ ບຸກຄະລາກອນ ທີ່ມີຄວາມຮູ້ດ້ານໄອຊີທີ ໃຫ້ທົ່ວເຖິງ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;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69963" lvl="0" indent="-498475" algn="just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ພັດທະນາຫຼັກສູດ ແລະ ຜະລິດສື່ ການຮຽນ-ການສອນ ແບບເອເລັກໂຕຣນິກ ໃນສາຍການສຶກສາຊັ້ນສູງ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;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69963" lvl="0" indent="-498475" algn="just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ເຊື່ອມໂຍງລະບົບຖານຂໍ້ມູນໃຫ້ຈອດກັນ ໃນທົ່ວຂະແໜງການສຶກສາຊັ້ນສູງ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;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69963" lvl="0" indent="-498475" algn="just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ການຫັນປ່ຽນດີຈີຕອນ ໃຫ້ເປັນເຄື່ອງມືສາລັບການຈັດການຮຽນ-ການສອນ ແບບເອເລັກໂຕຣນິກ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ການບໍລິຫານ-ຄຸ້ມຄອງ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ການປະກັນຄຸນນພາບ ແລະ ການຄົ້ນຄວ້າ-ວິໄຈ ໃຫ້ທົ່ວເຖິງ.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6FB9DD-0D38-491D-86E2-E92CA16D3907}"/>
              </a:ext>
            </a:extLst>
          </p:cNvPr>
          <p:cNvSpPr txBox="1"/>
          <p:nvPr/>
        </p:nvSpPr>
        <p:spPr>
          <a:xfrm>
            <a:off x="4096923" y="38099"/>
            <a:ext cx="12438567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 b="1">
                <a:solidFill>
                  <a:srgbClr val="0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r>
              <a:rPr lang="en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IV </a:t>
            </a:r>
            <a:r>
              <a:rPr lang="en" dirty="0">
                <a:solidFill>
                  <a:schemeClr val="accent1"/>
                </a:solidFill>
              </a:rPr>
              <a:t>. </a:t>
            </a:r>
            <a:r>
              <a:rPr lang="lo-LA" dirty="0">
                <a:solidFill>
                  <a:schemeClr val="accent1"/>
                </a:solidFill>
              </a:rPr>
              <a:t>ແຜນຍຸດທະສາດພັດທະນາການຫັນເປັນດີຈີຕອນ ສໍາລັບການສຶກສາຊັ້ນສູງ ຮອດປີ </a:t>
            </a:r>
            <a:r>
              <a:rPr lang="lo-LA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2030</a:t>
            </a:r>
            <a:endParaRPr lang="en" dirty="0">
              <a:solidFill>
                <a:schemeClr val="accent1"/>
              </a:solidFill>
              <a:latin typeface="Phetsarath OT+Time New Roman" panose="02000500000000020004" pitchFamily="2" charset="0"/>
              <a:cs typeface="Phetsarath OT+Time New Roma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9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935" y="17230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30802" y="1179177"/>
            <a:ext cx="10699998" cy="8307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thaiDist">
              <a:lnSpc>
                <a:spcPct val="107000"/>
              </a:lnSpc>
              <a:spcBef>
                <a:spcPts val="1000"/>
              </a:spcBef>
              <a:buNone/>
            </a:pPr>
            <a:r>
              <a:rPr lang="th-TH" sz="3600" b="1" i="0" dirty="0">
                <a:solidFill>
                  <a:srgbClr val="5B9BD5"/>
                </a:solidFill>
                <a:effectLst/>
                <a:latin typeface="Calibri Light" panose="020F0302020204030204"/>
                <a:ea typeface="MS Gothic" panose="020B0609070205080204" pitchFamily="49" charset="-128"/>
                <a:cs typeface="Phetsarath OT+Time New Roman" panose="02000500000000020004" pitchFamily="2" charset="0"/>
              </a:rPr>
              <a:t>3</a:t>
            </a:r>
            <a:r>
              <a:rPr lang="en-US" sz="3600" b="1" i="0" dirty="0">
                <a:solidFill>
                  <a:srgbClr val="5B9BD5"/>
                </a:solidFill>
                <a:latin typeface="Calibri Light" panose="020F0302020204030204"/>
                <a:ea typeface="MS Gothic" panose="020B0609070205080204" pitchFamily="49" charset="-128"/>
                <a:cs typeface="Phetsarath OT+Time New Roman" panose="02000500000000020004" pitchFamily="2" charset="0"/>
              </a:rPr>
              <a:t>. </a:t>
            </a:r>
            <a:r>
              <a:rPr lang="lo-LA" sz="3600" b="1" i="0" dirty="0">
                <a:solidFill>
                  <a:srgbClr val="5B9BD5"/>
                </a:solidFill>
                <a:effectLst/>
                <a:latin typeface="Calibri Light" panose="020F0302020204030204"/>
                <a:ea typeface="MS Gothic" panose="020B0609070205080204" pitchFamily="49" charset="-128"/>
                <a:cs typeface="Phetsarath OT+Time New Roman" panose="02000500000000020004" pitchFamily="2" charset="0"/>
              </a:rPr>
              <a:t>ບັນດາຍຸດທະສາດ</a:t>
            </a:r>
            <a:endParaRPr lang="en-US" sz="3600" b="1" i="0" dirty="0">
              <a:solidFill>
                <a:srgbClr val="5B9BD5"/>
              </a:solidFill>
              <a:effectLst/>
              <a:latin typeface="Calibri Light" panose="020F0302020204030204"/>
              <a:ea typeface="MS Gothic" panose="020B0609070205080204" pitchFamily="49" charset="-128"/>
              <a:cs typeface="Angsana New" panose="02020603050405020304" pitchFamily="18" charset="-34"/>
            </a:endParaRPr>
          </a:p>
          <a:p>
            <a:pPr marL="3021013" indent="-2743200" algn="just">
              <a:spcAft>
                <a:spcPts val="800"/>
              </a:spcAft>
              <a:buNone/>
            </a:pP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ຍຸດທະສາດທີ</a:t>
            </a:r>
            <a:r>
              <a:rPr lang="en-US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1: ປັບປຸງ</a:t>
            </a:r>
            <a:r>
              <a:rPr lang="en-US" sz="3600" i="0" dirty="0">
                <a:effectLst/>
                <a:latin typeface="Phetsarath OT+Time New Roman" panose="02000500000000020004" pitchFamily="2" charset="0"/>
                <a:ea typeface="Calibri" panose="020F0502020204030204"/>
                <a:cs typeface="Cordia New" panose="020B0304020202020204" pitchFamily="34" charset="-34"/>
              </a:rPr>
              <a:t>, 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ຂະຫຍາຍ ແລະ ຄຸ້ມຄອງພື້ນຖານໂຄງລ່າງດ້ານດີຈີຕອນ ສຳລັບການສຶກສາຊັ້ນສູງ </a:t>
            </a:r>
            <a:r>
              <a:rPr lang="en-US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		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ໃນຂອບເຂດທົ່ວປະເທດ</a:t>
            </a:r>
            <a:endParaRPr lang="en-US" sz="3600" i="0" dirty="0">
              <a:effectLst/>
              <a:latin typeface="Calibri" panose="020F0502020204030204"/>
              <a:ea typeface="Calibri" panose="020F0502020204030204"/>
              <a:cs typeface="Cordia New" panose="020B0304020202020204" pitchFamily="34" charset="-34"/>
            </a:endParaRPr>
          </a:p>
          <a:p>
            <a:pPr marL="3021013" indent="-2743200" algn="just">
              <a:spcAft>
                <a:spcPts val="800"/>
              </a:spcAft>
              <a:buNone/>
            </a:pP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ຍຸດທະສາດທີ</a:t>
            </a:r>
            <a:r>
              <a:rPr lang="en-US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r>
              <a:rPr lang="en-GB" sz="3600" i="0" dirty="0">
                <a:effectLst/>
                <a:latin typeface="Phetsarath OT+Time New Roman" panose="02000500000000020004" pitchFamily="2" charset="0"/>
                <a:ea typeface="Calibri" panose="020F0502020204030204"/>
                <a:cs typeface="Cordia New" panose="020B0304020202020204" pitchFamily="34" charset="-34"/>
              </a:rPr>
              <a:t>2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: ສ້າງຂີດຄວາມສາມາດ ແລະ ພັດທະນາ ຄູ ແລະ ບຸກຄະລາກອນ ດ້ານດີຈີຕອນ</a:t>
            </a:r>
            <a:endParaRPr lang="en-US" sz="3600" i="0" dirty="0">
              <a:effectLst/>
              <a:latin typeface="Calibri" panose="020F0502020204030204"/>
              <a:ea typeface="Calibri" panose="020F0502020204030204"/>
              <a:cs typeface="Cordia New" panose="020B0304020202020204" pitchFamily="34" charset="-34"/>
            </a:endParaRPr>
          </a:p>
          <a:p>
            <a:pPr marL="3021013" indent="-2743200" algn="just">
              <a:spcAft>
                <a:spcPts val="800"/>
              </a:spcAft>
              <a:buNone/>
            </a:pP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ຍຸດທະສາດທີ</a:t>
            </a:r>
            <a:r>
              <a:rPr lang="en-US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3</a:t>
            </a:r>
            <a:r>
              <a:rPr lang="en-US" sz="3600" i="0" dirty="0">
                <a:effectLst/>
                <a:latin typeface="Phetsarath OT+Time New Roman" panose="02000500000000020004" pitchFamily="2" charset="0"/>
                <a:ea typeface="Calibri" panose="020F0502020204030204"/>
                <a:cs typeface="Cordia New" panose="020B0304020202020204" pitchFamily="34" charset="-34"/>
              </a:rPr>
              <a:t>: 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ພັດທະນາຫຼັກສູດ ແລະ ສື່ການຮຽນ-ການສອນ ເປັນດີຈີຕອນ</a:t>
            </a:r>
            <a:endParaRPr lang="en-US" sz="3600" i="0" dirty="0">
              <a:effectLst/>
              <a:latin typeface="Calibri" panose="020F0502020204030204"/>
              <a:ea typeface="Calibri" panose="020F0502020204030204"/>
              <a:cs typeface="Cordia New" panose="020B0304020202020204" pitchFamily="34" charset="-34"/>
            </a:endParaRPr>
          </a:p>
          <a:p>
            <a:pPr marL="3021013" indent="-2743200" algn="just">
              <a:spcAft>
                <a:spcPts val="800"/>
              </a:spcAft>
              <a:buNone/>
            </a:pP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ຍຸດທະສາດທີ</a:t>
            </a:r>
            <a:r>
              <a:rPr lang="en-US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r>
              <a:rPr lang="en-GB" sz="3600" i="0" dirty="0">
                <a:effectLst/>
                <a:latin typeface="Phetsarath OT+Time New Roman" panose="02000500000000020004" pitchFamily="2" charset="0"/>
                <a:ea typeface="Calibri" panose="020F0502020204030204"/>
                <a:cs typeface="Cordia New" panose="020B0304020202020204" pitchFamily="34" charset="-34"/>
              </a:rPr>
              <a:t>4</a:t>
            </a:r>
            <a:r>
              <a:rPr lang="en-US" sz="3600" i="0" dirty="0">
                <a:effectLst/>
                <a:latin typeface="Phetsarath OT+Time New Roman" panose="02000500000000020004" pitchFamily="2" charset="0"/>
                <a:ea typeface="Calibri" panose="020F0502020204030204"/>
                <a:cs typeface="Cordia New" panose="020B0304020202020204" pitchFamily="34" charset="-34"/>
              </a:rPr>
              <a:t>: 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ພັດທະນາການຫັນເປັນດີຈີຕອນເຂົ້າໃນການຮຽນ-ການສອນ ແລະ ຄົ້ນຄວ້າວິໄຈ</a:t>
            </a:r>
            <a:endParaRPr lang="en-US" sz="3600" i="0" dirty="0">
              <a:effectLst/>
              <a:latin typeface="Calibri" panose="020F0502020204030204"/>
              <a:ea typeface="Calibri" panose="020F0502020204030204"/>
              <a:cs typeface="Cordia New" panose="020B0304020202020204" pitchFamily="34" charset="-34"/>
            </a:endParaRPr>
          </a:p>
          <a:p>
            <a:pPr marL="3021013" indent="-2743200" algn="just">
              <a:spcAft>
                <a:spcPts val="800"/>
              </a:spcAft>
              <a:buNone/>
            </a:pP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ຍຸດທະສາດທີ</a:t>
            </a:r>
            <a:r>
              <a:rPr lang="en-US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r>
              <a:rPr lang="lo-LA" sz="3600" i="0" dirty="0">
                <a:effectLst/>
                <a:latin typeface="Calibri" panose="020F0502020204030204"/>
                <a:ea typeface="Calibri" panose="020F0502020204030204"/>
                <a:cs typeface="Phetsarath OT+Time New Roman" panose="02000500000000020004" pitchFamily="2" charset="0"/>
              </a:rPr>
              <a:t>5: ພັດທະນາການຫັນເປັນດີຈີຕອນເຂົ້າໃນການບໍລິຫານຄຸ້ມຄອງ ຂະແໜງການສຶກສາຊັ້ນສູງ</a:t>
            </a:r>
            <a:endParaRPr lang="en-US" sz="3600" i="0" dirty="0">
              <a:effectLst/>
              <a:latin typeface="Calibri" panose="020F0502020204030204"/>
              <a:ea typeface="Calibri" panose="020F0502020204030204"/>
              <a:cs typeface="Cordia New" panose="020B0304020202020204" pitchFamily="34" charset="-34"/>
            </a:endParaRPr>
          </a:p>
          <a:p>
            <a:pPr marL="3021013" indent="-2743200" algn="thaiDist">
              <a:buNone/>
            </a:pPr>
            <a:r>
              <a:rPr lang="lo-LA" sz="3600" i="0" dirty="0">
                <a:effectLst/>
                <a:ea typeface="Calibri" panose="020F0502020204030204"/>
                <a:cs typeface="Phetsarath OT+Time New Roman" panose="02000500000000020004" pitchFamily="2" charset="0"/>
              </a:rPr>
              <a:t>ຍຸດທະສາດທີ 6: ສົ່ງເສີມການບໍລິການວິຊາການ ດ້ານການຫັນເປັນດີຈີຕອນ ສຳລັບການສຶກສາໃຫ້ແກ່ສັງຄົມ</a:t>
            </a:r>
            <a:endParaRPr lang="en-US" sz="4400" i="0" dirty="0"/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6030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916350" y="1077040"/>
            <a:ext cx="11100629" cy="9377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1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lo-LA" sz="3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ຍຸດທະສາດທີ 1: ປັບປຸງ</a:t>
            </a:r>
            <a:r>
              <a:rPr lang="en-US" sz="3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, </a:t>
            </a:r>
            <a:r>
              <a:rPr lang="lo-LA" sz="3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ຂະຫຍາຍ ແລະ ຄຸ້ມຄອງພື້ນຖານໂຄງລ່າງດ້ານດີຈີຕອນ ສຳລັບການສຶກສາຊັ້ນສູງ ໃນຂອບເຂດທົ່ວປະເທດ</a:t>
            </a:r>
            <a:endParaRPr lang="lo-LA" sz="3200" b="1" i="0" dirty="0">
              <a:solidFill>
                <a:schemeClr val="accent1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lvl="1" indent="-457200" algn="thaiDi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1. </a:t>
            </a:r>
            <a:r>
              <a:rPr lang="lo-LA" sz="2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ຈຸດປະສົງ</a:t>
            </a:r>
            <a:endParaRPr lang="en-US" sz="22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	1)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ເພື່ອພັດທະນາ ແລະ ຂະຫຍາຍພື້ນຖານໂຄງລ່າງດ້ານດີຈີຕອນ ໃຫ້ທົ່ວເຖິງ ສຳລັບການສຶກສາຊັ້ນສູງ.</a:t>
            </a:r>
            <a:endParaRPr lang="en-US" sz="22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	2)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ເພື່ອຄຸ້ມຄອງ ແລະ ບຳລຸງຮັກສາ ລະບົບດີຈີຕອນ ໃຫ້ມີຄວາມຍືນຍົງ.</a:t>
            </a:r>
            <a:endParaRPr lang="th-TH" sz="2200" i="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200" b="1" i="0" dirty="0"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r>
              <a:rPr lang="en-US" sz="2200" b="1" i="0" dirty="0">
                <a:solidFill>
                  <a:schemeClr val="accent1"/>
                </a:solidFill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2. </a:t>
            </a:r>
            <a:r>
              <a:rPr lang="lo-LA" sz="2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ຄາດໝາຍ:</a:t>
            </a:r>
            <a:endParaRPr lang="en-US" sz="22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192213" lvl="0" indent="-277813" algn="just">
              <a:lnSpc>
                <a:spcPct val="150000"/>
              </a:lnSpc>
              <a:buNone/>
            </a:pP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ພື້ນຖານໂຄງລ່າງດ້ານດີຈີຕອນ ໄດ້ຮັບການພັດທະນາ ແລະ ຂະຫຍາຍຢ່າງທົ່ວເຖິງ ແຕ່ຂັ້ນກະຊວງລົງເຖິງສະຖານການສຶກສາຊັ້ນສູງ ບ່ອນທີ່ມີເງື່ອນໄຂ ແລະ ຄວາມພ້ອມ.</a:t>
            </a:r>
            <a:endParaRPr lang="en-US" sz="22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192213" lvl="0" indent="-277813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ພື້ນຖານໂຄງລ່າງ ແລະ ລະບົບດີຈີຕອນ ໄດ້ຮັບການຄຸ້ມຄອງ</a:t>
            </a: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ນຳໃຊ້ ແລະ ບຳລຸງຮັກສາ ຢ່າງເປັນປົກກະຕິ ແລະ ຕໍ່ເນື່ອງ.</a:t>
            </a:r>
            <a:endParaRPr lang="en-US" sz="2200" i="0" dirty="0"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lvl="2" indent="-858838" algn="just">
              <a:lnSpc>
                <a:spcPct val="107000"/>
              </a:lnSpc>
              <a:buNone/>
            </a:pPr>
            <a:r>
              <a:rPr lang="th-TH" sz="2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3. </a:t>
            </a:r>
            <a:r>
              <a:rPr lang="lo-LA" sz="2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ວຽກບູລິມະສິດ:</a:t>
            </a:r>
            <a:endParaRPr lang="en-US" sz="22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246188" lvl="0" indent="-331788" algn="just">
              <a:lnSpc>
                <a:spcPct val="107000"/>
              </a:lnSpc>
              <a:buFont typeface="+mj-lt"/>
              <a:buAutoNum type="arabicParenR"/>
            </a:pP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ຂະຫຍາຍຕາໜ່າງພື້ນຖານໂຄງລ່າງ ດ້ານດີຈີຕອນ ໄປທົ່ວສະຖານການສຶກສາຊັ້ນສູງ.</a:t>
            </a:r>
            <a:endParaRPr lang="en-US" sz="22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246188" lvl="0" indent="-331788" algn="just">
              <a:lnSpc>
                <a:spcPct val="150000"/>
              </a:lnSpc>
              <a:buFont typeface="+mj-lt"/>
              <a:buAutoNum type="arabicParenR"/>
            </a:pP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ຂະຫຍາຍຕາໜ່າງພື້ນຖານໂຄງລ່າງດ້ານດີຈີຕອນ ໄປສູ່ ຄະນະນໍາ ແລະ ຜູ້ບໍລິຫານ ການສຶກສາຊັ້ນສູງ.</a:t>
            </a:r>
            <a:endParaRPr lang="en-US" sz="22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246188" lvl="0" indent="-331788" algn="just">
              <a:lnSpc>
                <a:spcPct val="107000"/>
              </a:lnSpc>
              <a:buFont typeface="+mj-lt"/>
              <a:buAutoNum type="arabicParenR"/>
            </a:pP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ປັບປຸງ ແລະ ເຊື່ອມໂຍງເຄືອຂ່າຍອິນເຕີເນັດ ຂັ້ນສູນກາງ ແລະ ສະຖານການສຶກສາຊັ້ນສູງ.</a:t>
            </a:r>
            <a:endParaRPr lang="en-US" sz="22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246188" lvl="0" indent="-331788" algn="just">
              <a:lnSpc>
                <a:spcPct val="107000"/>
              </a:lnSpc>
              <a:buFont typeface="+mj-lt"/>
              <a:buAutoNum type="arabicParenR"/>
            </a:pP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ສ້າງສະຖານນີໂທລະພາບສືກສາຊັ້ນສູງ</a:t>
            </a: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;</a:t>
            </a:r>
            <a:endParaRPr lang="en-US" sz="22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246188" lvl="0" indent="-331788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ບໍາລຸງຮັກສາ</a:t>
            </a: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ຄຸ້ມຄອງ ແລະ ນຳໃຊ້ອຸປະກອນໄອຊີທີ ຢ່າງເປັນປົກກະຕິ ແລະ ຕໍ່ເນື່ອງ.</a:t>
            </a:r>
            <a:endParaRPr lang="en-US" sz="2200" i="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US" sz="3200" i="0" dirty="0"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1809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86600" y="1053622"/>
            <a:ext cx="10802606" cy="9957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lo-LA" sz="3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ຍຸດທະສາດທີ </a:t>
            </a:r>
            <a:r>
              <a:rPr lang="en-GB" sz="3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2</a:t>
            </a:r>
            <a:r>
              <a:rPr lang="lo-LA" sz="3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: ສ້າງຂີດຄວາມສາມາດ ແລະ ພັດທະນາ ຄູ ແລະ ບຸກຄະລາກອນ ດ້ານດີຈີຕອນ</a:t>
            </a:r>
            <a:endParaRPr lang="en-US" sz="3200" b="1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marL="277813" lvl="2" indent="-277813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o-LA" sz="2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ຈຸດປະສົງ:</a:t>
            </a:r>
            <a:endParaRPr lang="en-US" sz="22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68580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ເພື່ອຝຶກອົບຮົມ ແລະ ຍົກລະດັບ ດ້ານດີຈີຕອນ ໃຫ້ແກ່ ພະນັກງານ</a:t>
            </a:r>
            <a:r>
              <a:rPr lang="en-GB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ຄູ</a:t>
            </a:r>
            <a:r>
              <a:rPr lang="en-GB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ແລະ ກໍ່ສ້າງບຸກຄະລາກອນໄອຊີທີ ໃຫ້ທົ່ວເຖິງ</a:t>
            </a: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.</a:t>
            </a:r>
          </a:p>
          <a:p>
            <a:pPr marL="0" lvl="2" algn="just">
              <a:lnSpc>
                <a:spcPct val="107000"/>
              </a:lnSpc>
              <a:spcAft>
                <a:spcPts val="800"/>
              </a:spcAft>
            </a:pPr>
            <a:r>
              <a:rPr lang="lo-LA" sz="2200" b="1" dirty="0">
                <a:solidFill>
                  <a:schemeClr val="accent1"/>
                </a:solidFill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2. ຄາດໝາຍ</a:t>
            </a:r>
          </a:p>
          <a:p>
            <a:pPr marL="747713" lvl="0" indent="-525463" algn="just">
              <a:lnSpc>
                <a:spcPct val="150000"/>
              </a:lnSpc>
              <a:buNone/>
            </a:pP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1).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ພະນັກງານຂັ້ນກະຊວງ ແລະ ສະຖານການສຶກສາຊັ້ນສູງ ໄດ້ຮັບການຝຶກອົບຮົມ ແລະ ຍົກລະດັບ ກ່ຽວກັບການນຳໃຊ້ດີຈີຕອ</a:t>
            </a:r>
            <a:r>
              <a:rPr lang="lo-LA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ນ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ເຂົ້າໃນການບໍລິຫານ-ຄຸ້ມຄອງ ແລະ ການຮຽນ-ການສອນ.</a:t>
            </a:r>
            <a:endParaRPr lang="en-US" sz="22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747713" lvl="0" indent="-525463" algn="just">
              <a:lnSpc>
                <a:spcPct val="150000"/>
              </a:lnSpc>
              <a:buNone/>
            </a:pPr>
            <a:r>
              <a:rPr lang="en-US" sz="2200" i="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</a:t>
            </a:r>
            <a:r>
              <a:rPr lang="en-US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). </a:t>
            </a:r>
            <a:r>
              <a:rPr lang="lo-LA" sz="22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ກໍ່ສ້າງບຸກຄະລາກອນທາງດ້ານໄອຊີທີ ທາງດ້ານປະລິມານ ແລະ ຄຸນນະພາບ ຕາມແຜນພັດທະນາຊັບພະຍາກອນມະນຸດແຫ່ງຊາດ</a:t>
            </a:r>
            <a:r>
              <a:rPr lang="lo-LA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.</a:t>
            </a:r>
          </a:p>
          <a:p>
            <a:pPr marL="0" lvl="2"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accent1"/>
                </a:solidFill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3. </a:t>
            </a:r>
            <a:r>
              <a:rPr lang="lo-LA" sz="2200" b="1" dirty="0">
                <a:solidFill>
                  <a:schemeClr val="accent1"/>
                </a:solidFill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ວຽກບູລິມະສິດ:</a:t>
            </a:r>
            <a:endParaRPr lang="en-US" sz="2200" b="1" dirty="0">
              <a:solidFill>
                <a:schemeClr val="accent1"/>
              </a:solidFill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527050" lvl="0" indent="-304800" algn="just">
              <a:lnSpc>
                <a:spcPct val="150000"/>
              </a:lnSpc>
              <a:buNone/>
            </a:pPr>
            <a:r>
              <a:rPr lang="en-US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 </a:t>
            </a:r>
            <a:r>
              <a:rPr lang="lo-LA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ຝຶກອົບຮົມ ແລະ ຍົກລະດັບພະນັກງານ ກ່ຽວກັບວຽກງານດີຈີຕອນ ເພື່ອຮັບໃຊ້ວຽກບໍລິຫານ-ຄຸ້ມຄອງ ຂະ    ແໜງການ ແບບເອເລັກໂຕຣນິກ.</a:t>
            </a:r>
            <a:endParaRPr lang="en-US" sz="2200" dirty="0"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527050" lvl="0" indent="-304800" algn="just">
              <a:lnSpc>
                <a:spcPct val="150000"/>
              </a:lnSpc>
              <a:buNone/>
            </a:pPr>
            <a:r>
              <a:rPr lang="en-US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 </a:t>
            </a:r>
            <a:r>
              <a:rPr lang="lo-LA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ຝຶກອົບຮົມຄູ ກ່ຽວກັບການນຳໃຊ້ດີຈີຕອນ ເຂົ້າໃນການຜະລິດສື່ການຮຽນ-ການສອນ ແບບເອເລັກໂຕຣນິກ.</a:t>
            </a:r>
            <a:endParaRPr lang="en-US" sz="2200" dirty="0"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527050" lvl="0" indent="-304800" algn="just">
              <a:lnSpc>
                <a:spcPct val="150000"/>
              </a:lnSpc>
              <a:buNone/>
            </a:pPr>
            <a:r>
              <a:rPr lang="en-US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3) </a:t>
            </a:r>
            <a:r>
              <a:rPr lang="lo-LA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ຝຶກອົບຮົມຄູ ກ່ຽວກັບ ການນຳໃຊ້ດີຈີິຕອນ ເຂົ້າໃນການຈັດຕັ້ງການຮຽນ-ການສອນ.</a:t>
            </a:r>
            <a:endParaRPr lang="en-US" sz="2200" dirty="0"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527050" lvl="0" indent="-3048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4) </a:t>
            </a:r>
            <a:r>
              <a:rPr lang="lo-LA" sz="22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ກໍ່ສ້າງ ແລະ ຍົກລະດັບ ນັກວິທະຍາສາດ ແລະ ວິສະວະກໍາຄອມພິວເຕີ ແລະ ຄູ ດ້ານໄອຊີທີ ໃຫ້ໄດ້ທາງດ້ານປະລິມານ ແລະ ຄຸນນະພາບ ຕອບສະໜອງໄດ້ຕາມຄວາມຕ້ອງການຕະຫຼາດແຮງງາມ.</a:t>
            </a:r>
            <a:endParaRPr lang="en-US" sz="2200" dirty="0"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747713" lvl="0" indent="-525463" algn="just">
              <a:lnSpc>
                <a:spcPct val="150000"/>
              </a:lnSpc>
              <a:buNone/>
            </a:pPr>
            <a:endParaRPr lang="en-US" sz="36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68580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n-US" sz="3600" i="0" dirty="0"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717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FA08A-0F46-68EF-4CD9-501E6BA2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125A6F-D662-74AF-0B3C-E0010C02649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C727952-BAFA-59C7-C780-AAA178BFD615}"/>
              </a:ext>
            </a:extLst>
          </p:cNvPr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A08344B-0C32-E6D9-0ABE-207C977AC25C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6CCA061-7D70-1817-D517-A3D804D96A2B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3D7AF39-B4B9-5750-D1A8-5E69E8545864}"/>
              </a:ext>
            </a:extLst>
          </p:cNvPr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D1080AC-7C7E-9940-A317-772E3A6ED38A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05307EF-D43A-C126-0779-358729B84529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8CE3C84-F95A-A939-F733-E1BCB4B71777}"/>
              </a:ext>
            </a:extLst>
          </p:cNvPr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FB6089C-2148-FE30-7066-69572C6161AF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CA63BCB-085A-357D-DD8B-A77FE875B328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C2AF360-83B8-72A8-1016-F6B2CBAC7DE7}"/>
              </a:ext>
            </a:extLst>
          </p:cNvPr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A35DE75-794A-17AD-FE75-4D865ABC6953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271AD74-D963-B426-2CF9-B9FA75B3C91A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4F0F13E0-3BEA-C40F-C5CD-EFEAC928E3AE}"/>
              </a:ext>
            </a:extLst>
          </p:cNvPr>
          <p:cNvSpPr txBox="1"/>
          <p:nvPr/>
        </p:nvSpPr>
        <p:spPr>
          <a:xfrm>
            <a:off x="7086600" y="1053622"/>
            <a:ext cx="10802606" cy="1036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1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lo-LA" sz="28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ຍຸດທະສາດທີ 3</a:t>
            </a:r>
            <a:r>
              <a:rPr lang="en-GB" sz="28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: </a:t>
            </a:r>
            <a:r>
              <a:rPr lang="lo-LA" sz="28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ພັດທະນາຫຼັກສູດ ແລະ ສື່ການຮຽນ-ການສອນ ເປັນດີຈີຕອນ</a:t>
            </a:r>
            <a:endParaRPr lang="en-US" sz="2800" b="1" i="0" dirty="0">
              <a:solidFill>
                <a:srgbClr val="5B9BD5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lvl="1" indent="-45720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3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1. </a:t>
            </a:r>
            <a:r>
              <a:rPr lang="lo-LA" sz="23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ຈຸດປະສົງ:</a:t>
            </a:r>
            <a:endParaRPr lang="en-US" sz="23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025525" lvl="0" indent="-442913" algn="just">
              <a:lnSpc>
                <a:spcPct val="150000"/>
              </a:lnSpc>
              <a:buNone/>
            </a:pPr>
            <a:r>
              <a:rPr lang="en-US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1). </a:t>
            </a:r>
            <a:r>
              <a:rPr lang="lo-LA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ເພື່ອສ້າງ ແລະ ປັບປຸງຫຼັກສູດ ວິຊາດີຈີຕອນ ແລະ ຫຼັກສູດທົ່ວໄປ ແບບເອເລັກໂຕຣນິກ ເຂົ້າໃນສະຖາບັນການສຶກສາຊັ້ນສູງ ບ່ອນທີ່ມີເງື່ອນໄຂ ແລະ ຄວາມພ້ອມ.</a:t>
            </a:r>
            <a:endParaRPr lang="en-US" sz="2300" i="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025525" lvl="0" indent="-442913" algn="just">
              <a:lnSpc>
                <a:spcPct val="150000"/>
              </a:lnSpc>
              <a:buNone/>
            </a:pPr>
            <a:r>
              <a:rPr lang="en-US" sz="2300" i="0" dirty="0">
                <a:effectLst/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2). </a:t>
            </a:r>
            <a:r>
              <a:rPr lang="lo-LA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ເພື່ອຜະລິດສືື່ການຮຽນ-ການສອນ ແບບເອເລັກໂຕຣນິກ ສຳລັບສາຍການສຶກສາຊັ້ນສູງ.</a:t>
            </a:r>
            <a:endParaRPr lang="en-US" sz="2300" i="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3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2. </a:t>
            </a:r>
            <a:r>
              <a:rPr lang="lo-LA" sz="23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ຄາດໝາຍ:</a:t>
            </a:r>
            <a:endParaRPr lang="en-US" sz="23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969963" lvl="0" indent="-442913" algn="just">
              <a:lnSpc>
                <a:spcPct val="150000"/>
              </a:lnSpc>
              <a:buNone/>
            </a:pPr>
            <a:r>
              <a:rPr lang="en-US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 </a:t>
            </a:r>
            <a:r>
              <a:rPr lang="lo-LA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ຫຼັກສູດວິຊາດີຈີຕອນ ໄດ້ຮັບການປັບປຸງ ຢູ່ໃນສະຖານການສຶກສາຊັ້ນສູງ ບ່ອນທີ່ມີເງື່ອນໄຂ ແລະ ຄວາມພ້ອມ.</a:t>
            </a:r>
            <a:endParaRPr lang="en-US" sz="23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969963" lvl="0" indent="-442913" algn="just">
              <a:lnSpc>
                <a:spcPct val="150000"/>
              </a:lnSpc>
              <a:buNone/>
            </a:pPr>
            <a:r>
              <a:rPr lang="en-US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 </a:t>
            </a:r>
            <a:r>
              <a:rPr lang="lo-LA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ຫຼັກສູດທົ່ວໄປແບບເອເລັກໂຕຣນິກ ໄດ້ຮັບການສ້າງ ແລະ ຈັດຕັ້ງປະຕິບັດ ເທື່ອລະກ້າວ ໃນສະຖາບັນການສຶກສາຊັ້ນສູງ ບ່ອນທີ່ມີເງື່ອນໄຂ ແລະ ຄວາມພ້ອມ.</a:t>
            </a:r>
            <a:endParaRPr lang="en-US" sz="23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969963" lvl="0" indent="-442913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3) </a:t>
            </a:r>
            <a:r>
              <a:rPr lang="lo-LA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ສື່ການຮຽນ-ການສອນແບບເອເລັກໂຕຣນິກ ໄດ້ຮັບການພັດທະນາ ແລະ ນຳໃຊ້ ບ່ອນທີ່ມີເງື່ອນໄຂ ແລະ ຄວາມພ້ອມ.</a:t>
            </a:r>
            <a:endParaRPr lang="en-US" sz="23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lvl="2" indent="-914400" algn="just">
              <a:lnSpc>
                <a:spcPct val="150000"/>
              </a:lnSpc>
              <a:buNone/>
            </a:pPr>
            <a:r>
              <a:rPr lang="en-US" sz="2300" b="1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3. </a:t>
            </a:r>
            <a:r>
              <a:rPr lang="lo-LA" sz="2300" b="1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ວຽກບູລິມະສິດ:</a:t>
            </a:r>
            <a:endParaRPr lang="en-US" sz="230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969963" lvl="0" indent="-387350" algn="just">
              <a:lnSpc>
                <a:spcPct val="150000"/>
              </a:lnSpc>
              <a:buNone/>
            </a:pPr>
            <a:r>
              <a:rPr lang="en-US" sz="23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</a:t>
            </a:r>
            <a:r>
              <a:rPr lang="en-US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). </a:t>
            </a:r>
            <a:r>
              <a:rPr lang="lo-LA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ປັບປຸງຫຼັກສູດວິຊາດີຈີຕອນ ສຳລັບສະຖານການສຶກສາຊັ້ນສູງ.</a:t>
            </a:r>
            <a:endParaRPr lang="en-US" sz="23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969963" lvl="0" indent="-38735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2). </a:t>
            </a:r>
            <a:r>
              <a:rPr lang="lo-LA" sz="23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ປັບປຸງຫຼັກສູດທົ່ວໄປ ແບບເອເລັກໂຕຣນິກ ໃນສະຖານການສຶກສາຊັ້ນສູງ ບ່ອນທີ່ມີເງື່ອນໄຂ ແລະ ຄວາມພ້ອມ.</a:t>
            </a:r>
            <a:endParaRPr lang="en-US" sz="2300" i="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747713" lvl="0" indent="-525463" algn="just">
              <a:lnSpc>
                <a:spcPct val="150000"/>
              </a:lnSpc>
              <a:buNone/>
            </a:pPr>
            <a:endParaRPr lang="en-US" sz="36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68580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n-US" sz="3600" i="0" dirty="0"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1FC396A-6515-F7ED-C2EB-E9D500577EE8}"/>
              </a:ext>
            </a:extLst>
          </p:cNvPr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FC4B5A8-1F07-884D-078F-C1535EA71F44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9FF5EDE-1EEA-FB7E-8551-E0D7BCF6E41D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6D1702E1-53CB-A02D-E609-325EC4AC3ABB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3B3BCDE-72E2-090E-174D-0F6A9DC9E404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2240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E452C-48E7-8646-E264-2739F4AE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A1DD5E2-3D3C-7F3A-2055-46CC52A9724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9E79D9E-D2E1-6B33-F365-9344E45F7A46}"/>
              </a:ext>
            </a:extLst>
          </p:cNvPr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9B5CEAE-E665-814B-6BF2-74382E33FFD0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7F58F92-9562-B7C5-9BA3-B63884EA0671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C2F497B-4C2D-4822-B7B0-5DF14BDB7F8A}"/>
              </a:ext>
            </a:extLst>
          </p:cNvPr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9B3C2F9-AE8D-0A2C-9DF3-76BEF7B3A77E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234BA40-2BFA-F68A-2C50-E8B85C359FF0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7FC8281-4E22-5602-39BA-D00C2D5FFE1C}"/>
              </a:ext>
            </a:extLst>
          </p:cNvPr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013A42-BE07-50D5-F1CA-D992178EDAD0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6118100-F2AF-2CC7-F766-3FA3E5741B17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99AC24C-0FD5-847E-D9BA-CFF6BDB2A668}"/>
              </a:ext>
            </a:extLst>
          </p:cNvPr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7BD5109-B49D-4E83-0F1B-D1DDA8712372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DDCA293-D410-8220-E973-22B889F455A1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7649827C-BFB7-C736-73F1-004897FD7DF6}"/>
              </a:ext>
            </a:extLst>
          </p:cNvPr>
          <p:cNvSpPr txBox="1"/>
          <p:nvPr/>
        </p:nvSpPr>
        <p:spPr>
          <a:xfrm>
            <a:off x="7086600" y="1053622"/>
            <a:ext cx="10802606" cy="9148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ຍຸດທະສາດທີ </a:t>
            </a:r>
            <a:r>
              <a:rPr lang="en-GB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4: </a:t>
            </a: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ພັດທະນາການຫັນເປັນດີຈີຕອນເຂົ້າໃນການຮຽນ-ການສອນ ແລະ ຄົ້ນຄວ້າວິໄຈ</a:t>
            </a:r>
            <a:r>
              <a:rPr lang="en-US" sz="2800" b="1" i="0" dirty="0"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	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b="1" i="0" dirty="0">
                <a:solidFill>
                  <a:schemeClr val="accent1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1.</a:t>
            </a:r>
            <a:r>
              <a:rPr lang="lo-LA" sz="24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ຈຸດປະສົງ:</a:t>
            </a:r>
            <a:r>
              <a:rPr lang="en-US" sz="2400" b="1" i="0" dirty="0">
                <a:solidFill>
                  <a:schemeClr val="accent1"/>
                </a:solidFill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endParaRPr lang="lo-LA" sz="2400" b="1" i="0" dirty="0">
              <a:solidFill>
                <a:schemeClr val="accent1"/>
              </a:solidFill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lo-LA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ເພື່ອນຳໃຊ້ດີຈີຕອນເປັນເຄື່ອງມື ເຂົ້າໃນການຮຽນ-ການສອນ ທຸກຊັ້ນທຸກສາຍ ແລະ ການຄົ້ນຄວ້າ ວິໄຈ</a:t>
            </a:r>
            <a:r>
              <a:rPr lang="lo-LA" sz="24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.</a:t>
            </a:r>
            <a:endParaRPr lang="en-US" sz="2400" i="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2. </a:t>
            </a:r>
            <a:r>
              <a:rPr lang="lo-LA" sz="24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ຄາດໝາຍ:</a:t>
            </a:r>
            <a:endParaRPr lang="en-US" sz="24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858838" lvl="0" indent="-527050" algn="just">
              <a:lnSpc>
                <a:spcPct val="150000"/>
              </a:lnSpc>
              <a:buNone/>
            </a:pPr>
            <a:r>
              <a:rPr lang="en-US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1). </a:t>
            </a:r>
            <a:r>
              <a:rPr lang="lo-LA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ໄດ້ນຳໃຊ້ດີຈີຕອນເຂົ້າໃນການຮຽນ-ການສອນ ຢູ່ໃນສະຖານການສຶກສາຊັ້ນສູງ.</a:t>
            </a:r>
            <a:endParaRPr lang="en-US" sz="24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858838" lvl="0" indent="-52705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2). </a:t>
            </a:r>
            <a:r>
              <a:rPr lang="lo-LA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ຮັບປະກັນໃຫ້ແກ່ການຄົ້ນຄ້ວາວິໄຈ ສາມາດເຂົ້າເຖິງແຫຼ່ງຂໍ້ມູນຂ່າວສານຢ່າງກວ້າງຂວາງ.</a:t>
            </a:r>
            <a:endParaRPr lang="en-US" sz="2400" i="0" dirty="0"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lvl="2" indent="-914400" algn="just">
              <a:lnSpc>
                <a:spcPct val="150000"/>
              </a:lnSpc>
              <a:buNone/>
            </a:pPr>
            <a:r>
              <a:rPr lang="en-US" sz="24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3. </a:t>
            </a:r>
            <a:r>
              <a:rPr lang="lo-LA" sz="24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ວຽກບູລິມະສິດ:</a:t>
            </a:r>
            <a:endParaRPr lang="en-US" sz="24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747713" lvl="0" indent="-415925" algn="just">
              <a:lnSpc>
                <a:spcPct val="150000"/>
              </a:lnSpc>
              <a:buNone/>
            </a:pPr>
            <a:r>
              <a:rPr lang="en-US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1). </a:t>
            </a:r>
            <a:r>
              <a:rPr lang="lo-LA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ປັບປຸງຊອ໋ບແວນໍາໃຊ້ດີຈີຕອນ ສໍາລັບຄຸ້ມຄອງ ແລະ ບໍລິການແຫຼ່ງການຮຽນຮູ້ ເພື່ອຮັບໃຊ້ການຮຽນ-ການສອນ ສຳລັບສາຍການສຶກສາຊັ້ນສູງ.</a:t>
            </a:r>
            <a:endParaRPr lang="en-US" sz="24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747713" lvl="0" indent="-415925" algn="just">
              <a:lnSpc>
                <a:spcPct val="150000"/>
              </a:lnSpc>
              <a:buNone/>
            </a:pPr>
            <a:r>
              <a:rPr lang="en-US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2). </a:t>
            </a:r>
            <a:r>
              <a:rPr lang="lo-LA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ພັດທະນາ ແລະ ປັບປຸງຊອ໋ບແວນຳໃຊ້ດີຈີຕອນ ສຳລັບຄຸ້ມຄອງ ລະບົບຄວາມປອດໄພ ທາງດ້ານຂໍ້ມູນ.</a:t>
            </a:r>
            <a:endParaRPr lang="en-US" sz="24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747713" lvl="0" indent="-41592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3). </a:t>
            </a:r>
            <a:r>
              <a:rPr lang="lo-LA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ພັດທະນາແຫຼ່ງການຮຽນຮູ້ດ້ານດີຈີິຕອນ ຕາມມາດຕະຖານຂອງຫຼັກສູດ ແລະ ແຫຼ່ງຂໍ້ມູນຕ່າງໆ ສຳລັບການຄົ້ນຄວ້າວິ</a:t>
            </a:r>
            <a:r>
              <a:rPr lang="en-US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​</a:t>
            </a:r>
            <a:r>
              <a:rPr lang="lo-LA" sz="24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ໄຈ.</a:t>
            </a:r>
            <a:endParaRPr lang="en-US" sz="36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68580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n-US" sz="3600" i="0" dirty="0"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F9A78A4-719E-6C03-4A49-560834E6E922}"/>
              </a:ext>
            </a:extLst>
          </p:cNvPr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B69639A-EAFB-D158-C636-B4C883204740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6216B60-D356-8061-DEB8-85093DFE8517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EE1662B0-4760-413B-9602-17892A8B74CB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ABB5A6D-0C41-63CA-E87B-763CF8257B25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9924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389066" y="876300"/>
            <a:ext cx="11822734" cy="8426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Aft>
                <a:spcPts val="800"/>
              </a:spcAft>
              <a:buNone/>
            </a:pPr>
            <a:r>
              <a:rPr lang="lo-LA" sz="32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ຍຸດທະສາດທີ 5: ພັດທະນາການຫັນເປັນດີຈີຕອນເຂົ້າໃນການບໍລິຫານຄຸ້ມຄອງ</a:t>
            </a:r>
          </a:p>
          <a:p>
            <a:pPr marL="0" lvl="0" indent="0" algn="ctr">
              <a:spcAft>
                <a:spcPts val="800"/>
              </a:spcAft>
              <a:buNone/>
            </a:pPr>
            <a:r>
              <a:rPr lang="lo-LA" sz="36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 ຂະແໜງການສຶກສາຊັ້ນສູງ</a:t>
            </a:r>
            <a:endParaRPr lang="en-US" sz="3600" b="1" i="0" dirty="0">
              <a:solidFill>
                <a:schemeClr val="accent1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marL="387350" lvl="0" indent="-387350" algn="just">
              <a:spcAft>
                <a:spcPts val="800"/>
              </a:spcAft>
              <a:buAutoNum type="arabicPeriod"/>
            </a:pP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ຈຸດປະສົງ:</a:t>
            </a:r>
            <a:r>
              <a:rPr lang="en-US" sz="2800" b="1" i="0" dirty="0">
                <a:solidFill>
                  <a:schemeClr val="accent1"/>
                </a:solidFill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endParaRPr lang="lo-LA" sz="2800" b="1" i="0" dirty="0">
              <a:solidFill>
                <a:schemeClr val="accent1"/>
              </a:solidFill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lvl="0" algn="just">
              <a:spcAft>
                <a:spcPts val="800"/>
              </a:spcAft>
            </a:pPr>
            <a:r>
              <a:rPr lang="lo-LA" sz="2800" b="1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	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ເພື່ອນຳໃຊ້ດີຈີຕອນເປັນເຄື່ອງມື ໃນການບໍລິຫານ-ຄຸ້ມຄອງແບບເອເລັກໂຕຣນິກ ທົ່ວຂະ     ແໜງການສຶກສາຊັ້ນສູງ.</a:t>
            </a:r>
            <a:endParaRPr lang="lo-LA" sz="2800" i="0" dirty="0"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1025525" lvl="0" indent="-969963" algn="just">
              <a:spcAft>
                <a:spcPts val="800"/>
              </a:spcAft>
              <a:buNone/>
            </a:pPr>
            <a:r>
              <a:rPr lang="en-US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2. </a:t>
            </a: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ຄາດໝາຍ:</a:t>
            </a:r>
            <a:r>
              <a:rPr lang="en-US" sz="2800" b="1" i="0" dirty="0">
                <a:solidFill>
                  <a:schemeClr val="accent1"/>
                </a:solidFill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endParaRPr lang="lo-LA" sz="2800" b="1" i="0" dirty="0">
              <a:solidFill>
                <a:schemeClr val="accent1"/>
              </a:solidFill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lvl="0" indent="55563" algn="just">
              <a:spcAft>
                <a:spcPts val="800"/>
              </a:spcAft>
              <a:buNone/>
            </a:pPr>
            <a:r>
              <a:rPr lang="lo-LA" sz="2800" b="1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	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ຮັບປະກັນໃຫ້ລະບົບບໍລິຫານຄຸ້ມຄອງ ຂອງຂະແໜງການສຶກສາຊັ້ນສູງ  ທັນສະໄໝ ໂດຍນຳໃຊ້ ລະບົບດີຈີຕອນ.</a:t>
            </a:r>
            <a:r>
              <a:rPr lang="lo-LA" sz="2800" i="0" dirty="0"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      </a:t>
            </a:r>
          </a:p>
          <a:p>
            <a:pPr marL="1025525" lvl="0" indent="-1025525" algn="just">
              <a:spcAft>
                <a:spcPts val="800"/>
              </a:spcAft>
              <a:buNone/>
            </a:pPr>
            <a:r>
              <a:rPr lang="en-US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3. </a:t>
            </a: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ວຽກບູລິມະສິດ:</a:t>
            </a:r>
            <a:endParaRPr lang="en-US" sz="28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025525" lvl="0" indent="-442913" algn="just"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ປັບປຸງຊອ໋ບແວ ສໍາລັບນຳ</a:t>
            </a: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​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ໃຊ້ເຂົ້າໃນການບໍລິຫານ-ຄຸ້ມຄອງ ຂະແໜງການສຶກສາແບບດີຈິີຕອນ.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025525" lvl="0" indent="-442913" algn="just"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ປັບປຸງລະບົບຖານຂໍ້ມູນ ຂອງຂະແໜງການສຶກສາຊັ້ນສູງ ໃຫ້ລວມສູນ.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025525" lvl="0" indent="-442913" algn="just">
              <a:buNone/>
            </a:pPr>
            <a:r>
              <a:rPr lang="en-US" sz="2800" i="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ປັບປຸງລະບົບເວບໄຊ ຂອງຂະແໜງການສຶກສາຊັ້ນສູງ ໃຫ້ລວມສູນ.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025525" lvl="0" indent="-442913" algn="just"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4)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ພັດທະນາ ແລະ ປັບປຸງຊອ໋ບແວດີຈີຕອນ ນຳໃຊ້ສຳລັບຄຸ້ມຄອງ ລະບົບຄວາມປອດໄພ ທາງດ້ານຂໍ້ມູນ</a:t>
            </a: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;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1025525" lvl="0" indent="-442913" algn="just">
              <a:spcAft>
                <a:spcPts val="800"/>
              </a:spcAft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5)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 ແລະ ປັບປຸງບັນນິຕິກຳຕ່າງໆ ທີ່ກ່ຽວຂ້ອງ.</a:t>
            </a:r>
            <a:endParaRPr lang="en-US" sz="2800" i="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  <a:p>
            <a:pPr marL="68580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n-US" sz="320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9282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36296" y="1975338"/>
            <a:ext cx="11767627" cy="83439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  <p:txBody>
          <a:bodyPr/>
          <a:lstStyle/>
          <a:p>
            <a:pPr marL="685783" indent="-685783" algn="just">
              <a:lnSpc>
                <a:spcPct val="150000"/>
              </a:lnSpc>
              <a:buFont typeface="+mj-lt"/>
              <a:buAutoNum type="romanUcPeriod"/>
            </a:pPr>
            <a:r>
              <a:rPr lang="lo-LA" sz="3600" dirty="0"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ສະພາບລວມທົ່ວໄປ</a:t>
            </a:r>
          </a:p>
          <a:p>
            <a:pPr marL="685783" indent="-685783" algn="just">
              <a:lnSpc>
                <a:spcPct val="150000"/>
              </a:lnSpc>
              <a:buFont typeface="+mj-lt"/>
              <a:buAutoNum type="romanUcPeriod"/>
            </a:pPr>
            <a:r>
              <a:rPr lang="lo-LA" sz="3600" dirty="0"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ສະພາບການພັດທະນາ, ຄຸ້ມຄອງ ແລະ ການຫັນເປັນດີຈີຕອນ ສໍາລັບຂະແໜງການສຶກສາຊັ້ນສູງ ຜ່ານມາ</a:t>
            </a:r>
          </a:p>
          <a:p>
            <a:pPr marL="685783" indent="-685783" algn="just">
              <a:lnSpc>
                <a:spcPct val="150000"/>
              </a:lnSpc>
              <a:buFont typeface="+mj-lt"/>
              <a:buAutoNum type="romanUcPeriod"/>
            </a:pPr>
            <a:r>
              <a:rPr lang="lo-LA" sz="3600" dirty="0"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ກາລະໂອກາດ ແລະ ສິ່ງທ້າທາຍ ຕໍ່ການຫັນເປັນດີຈີຕອນ ສໍາລັບການສຶກສາຊັ້ນສູງ</a:t>
            </a:r>
          </a:p>
          <a:p>
            <a:pPr marL="685783" indent="-685783" algn="just">
              <a:lnSpc>
                <a:spcPct val="150000"/>
              </a:lnSpc>
              <a:buFont typeface="+mj-lt"/>
              <a:buAutoNum type="romanUcPeriod"/>
            </a:pPr>
            <a:r>
              <a:rPr lang="lo-LA" sz="3600" dirty="0"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ແຜນຍຸດທະສາດພັດທະນາການຫັນເປັນດີຈີຕອນ ສໍາລັບການສຶກສາຊັ້ນສູງ ຮອດປີ 2030</a:t>
            </a:r>
          </a:p>
          <a:p>
            <a:pPr marL="685783" indent="-685783" algn="just">
              <a:lnSpc>
                <a:spcPct val="150000"/>
              </a:lnSpc>
              <a:buFont typeface="+mj-lt"/>
              <a:buAutoNum type="romanUcPeriod"/>
            </a:pPr>
            <a:r>
              <a:rPr lang="lo-LA" sz="3600" dirty="0"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ການຈັດຕັ້ງປະຕິບັດ</a:t>
            </a:r>
          </a:p>
          <a:p>
            <a:pPr marL="685783" indent="-685783" algn="just">
              <a:lnSpc>
                <a:spcPct val="150000"/>
              </a:lnSpc>
              <a:buFont typeface="+mj-lt"/>
              <a:buAutoNum type="romanUcPeriod"/>
            </a:pPr>
            <a:r>
              <a:rPr lang="lo-LA" sz="3600"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ການຕິດຕາມ ແລະ ປະເມີນຜົນ</a:t>
            </a:r>
            <a:endParaRPr lang="lo-LA" sz="3600" dirty="0">
              <a:latin typeface="Phetsarath OT+Time New Roman" panose="02000500000000020004" pitchFamily="2" charset="0"/>
              <a:cs typeface="Phetsarath OT+Time New Roman" panose="02000500000000020004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BE07E-7ECD-464B-B978-70D1A2BC6A5E}"/>
              </a:ext>
            </a:extLst>
          </p:cNvPr>
          <p:cNvSpPr txBox="1"/>
          <p:nvPr/>
        </p:nvSpPr>
        <p:spPr>
          <a:xfrm>
            <a:off x="5924319" y="172304"/>
            <a:ext cx="950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5400" b="1" dirty="0">
                <a:solidFill>
                  <a:schemeClr val="accent1"/>
                </a:solidFill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ຫົວຂໍ້ບົດນໍາສະເໜີ</a:t>
            </a:r>
            <a:endParaRPr lang="en-US" sz="5400" b="1" dirty="0">
              <a:solidFill>
                <a:schemeClr val="accent1"/>
              </a:solidFill>
              <a:effectLst/>
              <a:latin typeface="Phetsarath OT" panose="02000500000000020004" pitchFamily="2" charset="0"/>
              <a:ea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0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80989" y="982796"/>
            <a:ext cx="10808217" cy="9877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ຍຸດທະສາດທີ 6: ສົ່ງເສີມການບໍລິການວິຊາການ ດ້ານການຫັນເປັນດີຈີຕອນ ສຳລັບການສຶກສາຊັ້ນສູງ ໃຫ້ແກ່ສັງຄົມ</a:t>
            </a:r>
            <a:endParaRPr lang="en-US" sz="2800" b="1" i="0" dirty="0">
              <a:solidFill>
                <a:schemeClr val="accent1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marL="527050" lvl="0" indent="-527050" algn="just">
              <a:spcAft>
                <a:spcPts val="800"/>
              </a:spcAft>
              <a:buAutoNum type="arabicPeriod"/>
            </a:pP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ຈຸດປະສົງ:</a:t>
            </a:r>
            <a:r>
              <a:rPr lang="en-US" sz="2800" b="1" i="0" dirty="0">
                <a:latin typeface="Phetsarath OT+Time New Roman" panose="02000500000000020004" pitchFamily="2" charset="0"/>
                <a:ea typeface="Calibri" panose="020F0502020204030204"/>
                <a:cs typeface="Phetsarath OT+Time New Roman" panose="02000500000000020004" pitchFamily="2" charset="0"/>
              </a:rPr>
              <a:t>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ເພື່ອບໍລິການດ້ານດີຈີຕອນ ສຳລັບການສຶກສາຊັ້ນສູງ ທີມີຄຸນນະພາບ ໃຫ້ແກ່ສັງຄົມ.</a:t>
            </a:r>
            <a:endParaRPr lang="lo-LA" sz="2800" i="0" dirty="0"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969963" lvl="0" indent="-914400" algn="just">
              <a:spcAft>
                <a:spcPts val="800"/>
              </a:spcAft>
              <a:buNone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2. </a:t>
            </a:r>
            <a:r>
              <a:rPr kumimoji="0" lang="lo-LA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ຄາດໝາຍ: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 </a:t>
            </a:r>
            <a:endParaRPr kumimoji="0" lang="lo-LA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  <a:sym typeface="Lora"/>
            </a:endParaRPr>
          </a:p>
          <a:p>
            <a:pPr marL="969963" lvl="0" indent="-442913" algn="just">
              <a:spcAft>
                <a:spcPts val="800"/>
              </a:spcAft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1)</a:t>
            </a:r>
            <a:r>
              <a:rPr kumimoji="0" lang="lo-L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 ມີຜະລິດຕະພັນ ແບບດີຈີຕອນທາງດ້ານການສຶກສາຊັ້ນສູງ ເພື່ອຕອບສະໜອງຄວາມຮຽກຮ້ອງຕ້ອງ ການ ຂອງສ່ວນບຸກຄົນ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,</a:t>
            </a:r>
            <a:r>
              <a:rPr kumimoji="0" lang="lo-L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 ນິຕິບຸກຄົນ ແລະ ສະຖານການສຶກສາຊັ້ນສູງ.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  <a:sym typeface="Lora"/>
            </a:endParaRPr>
          </a:p>
          <a:p>
            <a:pPr marL="969963" marR="0" lvl="0" indent="-442913" algn="just" defTabSz="6858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ts val="2400"/>
              <a:buFont typeface="Lor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  <a:sym typeface="Lora"/>
              </a:rPr>
              <a:t>2) </a:t>
            </a:r>
            <a:r>
              <a:rPr kumimoji="0" lang="lo-L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ມີຫຼັກສູດຝຶກອົບຮົມສະເພາະ ດ້ານດີຈິຕອນ ສຳລັບການສຶກສາຊັ້ນສູງ.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  <a:sym typeface="Lora"/>
            </a:endParaRPr>
          </a:p>
          <a:p>
            <a:pPr marL="969963" marR="0" lvl="0" indent="-442913" algn="just" defTabSz="6858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ts val="2400"/>
              <a:buFont typeface="Lor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3) </a:t>
            </a:r>
            <a:r>
              <a:rPr kumimoji="0" lang="lo-L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ສາມາດໃຫ້ຄຳປຶກສາ ແລະ ບໍລິການທາງດ້ານດີຈິຕອນສຳລັບການສຶກສາຊັ້ນສູງ  ໃຫ້ແກ່ສ່ວນບຸກຄົນ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, </a:t>
            </a:r>
            <a:r>
              <a:rPr kumimoji="0" lang="lo-L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  <a:sym typeface="Lora"/>
              </a:rPr>
              <a:t>ນິຕິ ບຸກຄົນ ແລະ ສະຖານການສຶກສາຊັ້ນສູງ.</a:t>
            </a:r>
          </a:p>
          <a:p>
            <a:pPr marL="969963" lvl="0" indent="-969963" algn="just">
              <a:buNone/>
            </a:pPr>
            <a:r>
              <a:rPr lang="en-US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3. </a:t>
            </a:r>
            <a:r>
              <a:rPr lang="lo-LA" sz="2800" b="1" i="0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ວຽກບູລິມະສິດ:</a:t>
            </a:r>
            <a:endParaRPr lang="en-US" sz="2800" i="0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69963" lvl="0" indent="-442913" algn="just"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ສ້າງກົນໄກການຮ່ວມມື ລະຫວ່າງ ພາກລັດ ແລະ ເອກຊົນ ໃນການຜະລິດ ຜະລິດຕະພັນແບບດີຈີຕອນສຳລັບການສຶກສາຊັ້ນສູງ ທີ່ມີຄວາມຫຼາກຫຼາຍ ເພື່ອຕອບສະໜອງກັບ ຄວາມຮຽກຮ້ອງຕ້ອງການຂອງສັງຄົມ.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69963" lvl="0" indent="-442913" algn="just"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ບໍລິການໃຫ້ຄຳປຶກສາ ທາງດ້ານເຕັກນິກດີຈີຕອນ ສຳລັບການສຶກສາຊັ້ນສູງ ໃຫ້ແກ່ສ່ວນບຸກຄົນ</a:t>
            </a: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,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ນິຕິບຸກຄົນ ແລະ ສະຖານການສຶກສາຊັ້ນສູງ.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69963" lvl="0" indent="-442913" algn="just">
              <a:spcAft>
                <a:spcPts val="800"/>
              </a:spcAft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3)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ບໍລິການທາງດ້ານດີຈີຕອນ ສຳລັບວຽກງານໂຄສະນາຂໍ້ມູນຂ່າວສານການສຶກສາ ໃຫ້ແກ່ສັງຄົມ.</a:t>
            </a:r>
            <a:endParaRPr lang="lo-LA" sz="2800" dirty="0">
              <a:solidFill>
                <a:prstClr val="black"/>
              </a:solidFill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  <a:sym typeface="Lora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n-US" sz="280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9499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44766" y="982795"/>
            <a:ext cx="10633633" cy="730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sz="4000" b="1" i="0" kern="0" dirty="0">
                <a:solidFill>
                  <a:srgbClr val="2E74B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V. </a:t>
            </a:r>
            <a:r>
              <a:rPr lang="lo-LA" sz="4000" b="1" i="0" kern="0" dirty="0">
                <a:solidFill>
                  <a:srgbClr val="2E74B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ງົບປະມານ ແລະ ການເງິນ</a:t>
            </a:r>
            <a:endParaRPr lang="en-US" sz="4000" b="1" i="0" kern="0" dirty="0">
              <a:solidFill>
                <a:srgbClr val="2E74B5"/>
              </a:solidFill>
              <a:effectLst/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marL="803275" lvl="0" indent="-747713" algn="just">
              <a:lnSpc>
                <a:spcPct val="150000"/>
              </a:lnSpc>
              <a:buNone/>
            </a:pPr>
            <a:r>
              <a:rPr lang="en-US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 </a:t>
            </a:r>
            <a:r>
              <a:rPr lang="lo-LA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ງົບປະມານການລົງທຶນ ແມ່ນງົບປະມານຂອງລັດ ແລະ ງົບປະມານຄຸ່ມຮ່ວມພັດທະນາ ຫຼື ຊ່ວຍເຫຼືອລ້າ ລວມທັງຈາກສະມາຄົມພໍ່ແມ່ນັກຮຽນ.</a:t>
            </a:r>
            <a:endParaRPr lang="en-US" sz="40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803275" lvl="0" indent="-747713" algn="just">
              <a:lnSpc>
                <a:spcPct val="150000"/>
              </a:lnSpc>
              <a:buNone/>
            </a:pPr>
            <a:r>
              <a:rPr lang="en-US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 </a:t>
            </a:r>
            <a:r>
              <a:rPr lang="lo-LA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ງົບປະມານຄ່າເຊົ່າລະບົບເຄື່ອຄ່າຍ ແລະ ບໍາລຸງຮັກສາພື້ນຖານໂຄງລ່າງ ແລະ ລະບົບດີຈີຕອນ.</a:t>
            </a:r>
            <a:endParaRPr lang="en-US" sz="40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803275" lvl="0" indent="-747713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3) </a:t>
            </a:r>
            <a:r>
              <a:rPr lang="lo-LA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ງົບປະມານຄຸ້ມຄອງບໍລິຫານ ແມ່ນງົບປະມານຂອງຂະແໜງການ ແລະ ລາຍຮັບວິຊາການ.</a:t>
            </a:r>
            <a:endParaRPr lang="en-US" sz="4000" dirty="0"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44947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92904" y="880564"/>
            <a:ext cx="10937895" cy="9925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sz="4800" b="1" i="0" kern="0" dirty="0">
                <a:solidFill>
                  <a:srgbClr val="2E74B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VI.</a:t>
            </a:r>
            <a:r>
              <a:rPr lang="lo-LA" sz="4800" b="1" i="0" kern="0" dirty="0">
                <a:solidFill>
                  <a:srgbClr val="2E74B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	ການຈັດຕັ້ງປະຕິບັດ</a:t>
            </a:r>
            <a:endParaRPr lang="en-US" sz="4800" b="1" i="0" kern="0" dirty="0">
              <a:solidFill>
                <a:srgbClr val="2E74B5"/>
              </a:solidFill>
              <a:effectLst/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marL="342900" lvl="0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lo-LA" sz="28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ວິທີການຈັດຕັ້ງປະຕິບັດ</a:t>
            </a:r>
            <a:r>
              <a:rPr lang="en-US" sz="2800" b="1" i="0" dirty="0">
                <a:solidFill>
                  <a:srgbClr val="5B9BD5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: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ເພື່ອບັນລຸຈຸດໝາຍ, ທິດທາງ ແລະ ຄາດໝາຍ ທີ່ໄດ້ກໍານົດໄວ້, ກົມການສຶກສາຊັ້ນສູງ ກະຊວງສຶກສາທິການ ແລະ ກິລາໄດ້ກໍານົດ 4 ວິທີ ສໍາລັບການຈັດຕັ້ງຜັນຂະຫຍາຍ ແລະ ຈັດຕັ້ງປະຕິບັດ ແຜນຍຸດທະສາດພັດທະນາດີຈີຕອນ ສໍາລັບການສຶກສາຊັ້ນສູງ ເຊັ່ນ</a:t>
            </a:r>
          </a:p>
          <a:p>
            <a:pPr lvl="1" indent="-346075" algn="just">
              <a:spcBef>
                <a:spcPts val="1000"/>
              </a:spcBef>
              <a:buNone/>
            </a:pPr>
            <a:r>
              <a:rPr lang="en-US" sz="2800" b="1" i="0" dirty="0">
                <a:solidFill>
                  <a:srgbClr val="5B9BD5"/>
                </a:solidFill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1.1. </a:t>
            </a:r>
            <a:r>
              <a:rPr lang="lo-LA" sz="28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ປັບປຸງກົງຈັກການຈັດຕັ້ງ ແລະ ບັນຈຸຊັບຊ້ອນພະນັກງານວິຊາການ ໃຫ້ມີຄວາມສອດຄ່ອງ ທາງດ້ານປະລິມານ ແລະ ຄຸນນະພາບ ແລະ ປັບປຸງແບບແຜນວິທີຄຸ້ມຄອງ:</a:t>
            </a:r>
            <a:endParaRPr lang="en-US" sz="2800" b="1" i="0" dirty="0">
              <a:solidFill>
                <a:srgbClr val="5B9BD5"/>
              </a:solidFill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692150" lvl="0" indent="-360363" algn="just"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1).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ປັບປຸງກົງຈັກການຈັດຕັ້ງໜ່ວຍງານທີ່ຮັບຜິດຊອບດີຈີຕອນ ທັງສູນກາງ ແລະ ສະຖານການສຶກສາຊັ້ນສູງ ໃຫ້ມີຄວາມສອດ ຄ່ອງກັບຄວາມຕ້ອງການ ຂອງແຜນພັດທະນາດີຈີຕອນ ສຳລັບການສຶຶກສາຊັ້ນສູງ ແລະ ບັນຈຸຊັບຊ້ອນພະນັກງານວິຊາການ ໃຫ້ຖືກຕາມກົງຈັກການຈັດຕັ້ງ ທາງດ້ານຈໍານວນ ແລະ ວິຊາສະເພາະ.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692150" lvl="0" indent="-360363" algn="just">
              <a:buNone/>
            </a:pP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2). 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ຄົ້ນຄວ້າ ແລະ ແບ່ງຂັ້ນຢ່າງລະອຽດ ໃນການບໍລິຫານ, ຄຸ້ມຄອງ, ຈັດຕັ້ງປະຕິບັດ ແລະ ຕິດຕາມປະເມີນຜົນ ກັບຂະແໜງການຍ່ອຍ ແຕ່ຂັ້ນສູນກາງຈົນຮອດສະຖານການສຶກສາຊັ້ນສູງ. ກໍານົດ ແລະ ແຕ່ງຕັ້ງຄະນະວິຊາການ ທີ່ເປັນເສນາທິການ ຢູ່ຂະແໜງການຍ່ອຍການສຶກສາຊັ້ນສູງ ໃນການຄຸ້ມຄອງ ແລະ ບໍລິຫານວຽກງານດີຈີຕອນ, ໂດຍສະເພາະ, ການແກ້ໄຂບັັນຫາ, ບໍາລຸງຮັກສາ ແລະ ສ້ອມແປງພື້ນຖານ; ການເປັນເສນາທິການ ໃຫ້ແກ່ຜູ້ບໍລິຫານໃນພາກສ່ວນນັ້ນໆ ໃນການ ຄົ້ນຄວ້າ, ສັງລວມ ແລະ ປັບປຸງລະບົບ ຂໍ້ມູນຂ່າວສານ ໃນລະບົບຖານຂໍ້ມູນ ແລະ ໃນ</a:t>
            </a:r>
            <a:r>
              <a:rPr lang="en-US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Website</a:t>
            </a:r>
            <a:r>
              <a:rPr lang="lo-LA" sz="28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; ການລາຍງານ ແລະ ການສື່ສານຜ່ານລະບົບເຄືອຄ່າຍ.</a:t>
            </a:r>
            <a:endParaRPr lang="en-US" sz="28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3200" dirty="0">
              <a:latin typeface="Phetsarath OT+Time New Roman" panose="02000500000000020004" pitchFamily="2" charset="0"/>
              <a:ea typeface="Calibri" panose="020F0502020204030204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4747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9B5699-C9D5-4F90-0C2C-7B88366FF6A9}"/>
              </a:ext>
            </a:extLst>
          </p:cNvPr>
          <p:cNvSpPr txBox="1"/>
          <p:nvPr/>
        </p:nvSpPr>
        <p:spPr>
          <a:xfrm>
            <a:off x="7180300" y="1080505"/>
            <a:ext cx="10498100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7713" lvl="0" indent="-747713" algn="just">
              <a:lnSpc>
                <a:spcPct val="150000"/>
              </a:lnSpc>
              <a:buNone/>
            </a:pPr>
            <a:r>
              <a:rPr lang="en-US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3). </a:t>
            </a:r>
            <a:r>
              <a:rPr lang="lo-LA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ປະສານສົມທົບກັບຂະແໜງການທີ່ກ່ຽວຂ້ອງ ແລະ ແບ່ງຄວາມຮັບຜິດຊອບ.</a:t>
            </a:r>
            <a:endParaRPr lang="en-US" sz="40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747713" lvl="0" indent="-747713" algn="just">
              <a:lnSpc>
                <a:spcPct val="150000"/>
              </a:lnSpc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4). </a:t>
            </a:r>
            <a:r>
              <a:rPr lang="lo-LA" sz="40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ສືບຕໍ່ຈັດຕັ້ງຜັນຂະຫຍາຍ ແລະ ໂຄສະນາເຜີຍແຜ່, ພາລະບົດບາດ ແລະ ໜ້າທີ່ ວຽກງານການພັດທະນາດີຈີຕອນສຳລັບກາສຶກສາຊັ້ນສູງ.</a:t>
            </a:r>
            <a:endParaRPr lang="en-US" sz="40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747713" lvl="0" indent="-747713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5). </a:t>
            </a:r>
            <a:r>
              <a:rPr lang="lo-LA" sz="4000" i="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ເອົາໃຈໃສ່ຕິດຕາມ ແລະ ຊຸກຍູ້ການພັດທະນາ, ການຄຸ້ມຄອງ ແລະ ນໍາໃຊ້ຢ່າງເປັນປົກກະຕິ.</a:t>
            </a:r>
            <a:endParaRPr lang="en-US" sz="40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272367" y="820766"/>
            <a:ext cx="10744611" cy="8063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32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1.2. </a:t>
            </a:r>
            <a:r>
              <a:rPr lang="lo-LA" sz="32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ຈັດຕັ້ງຜັນຂະຫຍາຍບັນດານິຕິກໍາ ກ່ຽວກັບການພັດທະນາ, ການຄຸ້ມຄອງ ແລະ ນໍາໃຊ້ດີຈີຕອນ ເຂົ້າໃນການສຶກສາຊັ້ນສູງ.</a:t>
            </a:r>
            <a:endParaRPr lang="en-US" sz="3200" b="1" i="0" dirty="0">
              <a:solidFill>
                <a:srgbClr val="5B9BD5"/>
              </a:solidFill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914400" lvl="0" indent="-442913" algn="just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1) 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ຈັດຕັ້ງຜັນຂະຫຍາຍບັນດານິຕິກໍາ ຂອງພັກ-ລັດຖະບານ ກ່ຽວກັບວຽກງານດີຈີຕອນ  ອອກມາເປັນນິຕິກໍາ ຂອງຂະ ແໜງການ ແລະ ບຸກທະລຸຄວາມເປັນເອກະພາບ ທາງດ້ານຄວາມເຂົ້າໃຈ ແລະ ພາກປະຕິບັດຕົວຈິງ ໃນຂັ້ນ ມະຫາພາກ, ຂັ້ນຂະແໜງການ ແລະ ຂັ້ນທ້ອງຖິ່ນ. </a:t>
            </a:r>
            <a:endParaRPr lang="en-US" sz="32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14400" lvl="0" indent="-442913" algn="just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2) 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ສູ້ຊົນໃຫ້ສໍາເລັດ, ປະກາດໃຊ້ຢ່າງເປັນທາງການ ແລະ ຈັດຕັ້ງເຜີຍແຜ່ ແຜນຍຸດທະສາດພັດທະນາດີຈີຕອນ ສໍາລັບຂະແໜງການສຶກສາຊັ້ນສູງ.</a:t>
            </a:r>
            <a:endParaRPr lang="en-US" sz="32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914400" lvl="0" indent="-442913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3)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ຈັດຕັ້ງຜັນຂະຫຍາຍ ແຜນຍຸດທະສາດພັດທະນາດີຈີຕອນ ສໍາລັບຂະແໜງການສຶກສາຊັ້ນສູງ ອອກມາເປັນແຜນງານ ແລະ ເປັນໂຄງການຍ່ອຍລະອຽດ ໃນການປະຕິບັດ.</a:t>
            </a:r>
            <a:endParaRPr lang="en-US" sz="32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1273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68231" y="876300"/>
            <a:ext cx="11448748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 algn="thaiDi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32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1.3. </a:t>
            </a:r>
            <a:r>
              <a:rPr lang="lo-LA" sz="32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ເພີ່ມງົບປະມານໃຫ້ແກ່ການພັດທະນາວຽກງານດີຈີຕອນ ສໍາລັບການສຶກສາຊັ້ນສູງ</a:t>
            </a:r>
            <a:endParaRPr lang="en-US" sz="3200" b="1" i="0" dirty="0">
              <a:solidFill>
                <a:srgbClr val="5B9BD5"/>
              </a:solidFill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858838" lvl="0" indent="-471488" algn="thaiDist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1)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ເພີ່ມທະວີການລົງທຶນຂອງລັດ</a:t>
            </a: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​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ເຂົ້າໃນການພັດທະນາວຽກງານດີຈີຕອນ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ສໍາລັບການສຶກສາຊັ້ນສູງ ເພື່ອຈັດຕັ້ງ ປະຕິບັດບັນດາໂຄງການ ທີ່ເປັນບູລິມະສິດ.</a:t>
            </a:r>
            <a:endParaRPr lang="en-US" sz="32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858838" lvl="0" indent="-471488" algn="thaiDist">
              <a:lnSpc>
                <a:spcPct val="150000"/>
              </a:lnSpc>
              <a:buNone/>
            </a:pP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2)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ເພີ່ມງົບປະມານຂອງລັດ ເຂົ້າໃນວຽກງານຄຸ້ມຄອງວຽກງານດີຈີຕອນ ແລະ ການສ້າງຂີດຄວາມສາມາດ ແລະ ຄວາມເຂັ້ມແຂງ.</a:t>
            </a:r>
            <a:endParaRPr lang="en-US" sz="32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858838" lvl="0" indent="-471488" algn="thaiDi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3)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ຄຸ້ມຄອງ ແລະ ນໍາໃຊ້ພື້ນຖານໂຄງລ່າງທີ່ມີຢູ່ ໃຫ້ມີປະສິດທິຜົນ ແລະ ເກີດປະໂຫຍດສູງສຸດ ຜ່ານຂະບວນ</a:t>
            </a:r>
            <a:r>
              <a:rPr lang="en-US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32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ການສ້າງຄວາມເຂັ້ມແຂງ ທາງດ້ານວິຊາການລະດັບມືອາຊີບ ແລະ ການບໍລິການວິຊາການ ໃຫ້ແກ່ສັງຄົມ.</a:t>
            </a:r>
            <a:endParaRPr lang="en-US" sz="4000" dirty="0"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lvl="0" algn="just">
              <a:lnSpc>
                <a:spcPct val="150000"/>
              </a:lnSpc>
            </a:pPr>
            <a:endParaRPr lang="en-US" sz="4000" dirty="0"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37700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342745" y="702790"/>
            <a:ext cx="11674234" cy="5747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1" indent="0" algn="thaiDi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36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1.4. </a:t>
            </a:r>
            <a:r>
              <a:rPr lang="lo-LA" sz="3600" b="1" i="0" dirty="0">
                <a:solidFill>
                  <a:srgbClr val="5B9BD5"/>
                </a:solidFill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ເພີ່ມທະວີການຮ່ວມມືກັບພາກພື້ນ ແລະ ສາກົນ</a:t>
            </a:r>
            <a:endParaRPr lang="en-US" sz="3600" b="1" i="0" dirty="0">
              <a:solidFill>
                <a:srgbClr val="5B9BD5"/>
              </a:solidFill>
              <a:effectLst/>
              <a:latin typeface="Phetsarath OT+Time New Roman" panose="02000500000000020004" pitchFamily="2" charset="0"/>
              <a:ea typeface="Phetsarath OT" panose="02000500000000000001" pitchFamily="2" charset="2"/>
              <a:cs typeface="Phetsarath OT+Time New Roman" panose="02000500000000020004" pitchFamily="2" charset="0"/>
            </a:endParaRPr>
          </a:p>
          <a:p>
            <a:pPr marL="1717675" lvl="0" indent="-803275" algn="thaiDist">
              <a:lnSpc>
                <a:spcPct val="150000"/>
              </a:lnSpc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1) </a:t>
            </a:r>
            <a:r>
              <a:rPr lang="lo-LA" sz="36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ສືບຕໍ່ຈັດຕັ້ງປະຕິບັດໂຄງການຮ່ວມມືກັບສາກົນ ທີ່ມີຢູ່ແລ້ວ ໃຫ້ມີປະສິດທິພາບ ແລະ ປະສິດທິຜົນ.</a:t>
            </a:r>
            <a:endParaRPr lang="en-US" sz="36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1717675" lvl="0" indent="-803275" algn="thaiDi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2) </a:t>
            </a:r>
            <a:r>
              <a:rPr lang="lo-LA" sz="3600" i="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ເພື່ອທະວີການປຸກລະດົມຂົນຂວາຍການຮ່ວມມື ກັັບອົງການຈັດຕັ້ງຕ່າງໆ ທັງພາຍໃນ ແລະ ຕ່າງປະເທດ ຜ່ານເວທີຕ່າງໆ ເພື່ອຍາດແຍ່ງເອົາການຊ່ວຍເຫຼືອ ທາງດ້ານວິຊາການ ແລະ ທາງດ້ານການເງິນ.</a:t>
            </a:r>
            <a:endParaRPr lang="en-US" sz="3600" i="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85963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33588" y="1109279"/>
            <a:ext cx="10544811" cy="7702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sz="2800" b="1" kern="0" dirty="0">
                <a:solidFill>
                  <a:srgbClr val="2E74B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VII. 	</a:t>
            </a:r>
            <a:r>
              <a:rPr lang="lo-LA" sz="2800" b="1" kern="0" dirty="0">
                <a:solidFill>
                  <a:srgbClr val="2E74B5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ການຕິດຕາມ ແລະ ປະເມີນຜົນ</a:t>
            </a:r>
            <a:endParaRPr lang="en-US" sz="2800" b="1" kern="0" dirty="0">
              <a:solidFill>
                <a:srgbClr val="2E74B5"/>
              </a:solidFill>
              <a:effectLst/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marL="471488" lvl="0" indent="-471488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1) 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ໄປຕາມແບບແຜນວິທີເຮັດວຽກ ຂອງຂະແໜງການສຶກສາຊັ້ນສູງ.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471488" lvl="0" indent="-471488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2) 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ໄປຕາມຂອບຂອງການຈັດຕັ້ງປະຕິບັດ ໂຄງການຊ່ວຍເຫຼືອລ້າ</a:t>
            </a: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ເງິນກູຸ້ຢືມ ແລະ ຂອບຂອງການຮ່ວມມືກັບ ພາກເອກະຊົນພາຍ</a:t>
            </a: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​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ໃຕ້ການຊີ້ນໍາຂອງຄະນະນໍາ ກະຊວງສຶກສາທິການ ແລະ ກິລາ.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471488" lvl="0" indent="-471488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3) 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ສ້າງກົນ</a:t>
            </a: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​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ໄກ ແລະ ແຜນການເພື່ອຕິດຕາມ, ກວດກາ ແລະ ຕີລາຄາ ສະພາບການຈັດຕັ້ງ ຜັນຂະຫຍາຍແຜນຍຸດ ທະສາດ ເຊິ່ງຈະຕ້ອງໄດ້ມີການປັບປຸງ ໄປແຕ່ລະໄລຍະ ໃຫ້ສອດຄ່ອງກັບການປ່ຽນແປງ ຂອງສະພາບການ.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471488" lvl="0" indent="-471488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4) 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ປັງປຸງລະບົບ ແລະ ເຄື່ອງມື ໃນການຕິດຕາມປະເມີນຜົນ ການຈັດຕັ້ງປະຕິບັດແຜນຍຸດທະສາດ</a:t>
            </a: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ໂດຍສະເພາະ ເຄື່ອງມືດ້ານດີຈີຕອນ.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471488" lvl="0" indent="-471488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5) </a:t>
            </a:r>
            <a:r>
              <a:rPr lang="lo-LA" sz="2800" dirty="0">
                <a:solidFill>
                  <a:srgbClr val="000000"/>
                </a:solidFill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ແຕ່ລະພາກສ່ວນ ຕິດຕາມປະເມີນຜົນ ໃນຂອບເຂດຮັບຜິດຊອບຂອງຕົນເອງ ແລະ ລາຍງານຕາມສາຍ ການຈັດຕັ້ງ ຜ່ານອົງການຈັດຕັ້ງຂອງຕົນຊາບຢ່າງທັນການ.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77089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9129" t="-22582" r="-864" b="-196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788554">
            <a:off x="11592811" y="-5607949"/>
            <a:ext cx="3766175" cy="18761425"/>
            <a:chOff x="0" y="0"/>
            <a:chExt cx="1174900" cy="58528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4900" cy="5852836"/>
            </a:xfrm>
            <a:custGeom>
              <a:avLst/>
              <a:gdLst/>
              <a:ahLst/>
              <a:cxnLst/>
              <a:rect l="l" t="t" r="r" b="b"/>
              <a:pathLst>
                <a:path w="1174900" h="5852836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788554">
            <a:off x="9042524" y="-1943314"/>
            <a:ext cx="970722" cy="5551404"/>
            <a:chOff x="0" y="0"/>
            <a:chExt cx="302828" cy="1731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156240" y="8530113"/>
            <a:ext cx="10060732" cy="728187"/>
            <a:chOff x="0" y="0"/>
            <a:chExt cx="9650575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50575" cy="698500"/>
            </a:xfrm>
            <a:custGeom>
              <a:avLst/>
              <a:gdLst/>
              <a:ahLst/>
              <a:cxnLst/>
              <a:rect l="l" t="t" r="r" b="b"/>
              <a:pathLst>
                <a:path w="9650575" h="698500">
                  <a:moveTo>
                    <a:pt x="9650575" y="349250"/>
                  </a:moveTo>
                  <a:lnTo>
                    <a:pt x="944737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447375" y="0"/>
                  </a:lnTo>
                  <a:lnTo>
                    <a:pt x="9650575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4307F">
                    <a:alpha val="100000"/>
                  </a:srgbClr>
                </a:gs>
                <a:gs pos="100000">
                  <a:srgbClr val="27AAE1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28575"/>
              <a:ext cx="9421975" cy="727075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823122">
            <a:off x="16438873" y="2533883"/>
            <a:ext cx="3084545" cy="11340130"/>
            <a:chOff x="0" y="0"/>
            <a:chExt cx="962258" cy="3537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2258" cy="3537680"/>
            </a:xfrm>
            <a:custGeom>
              <a:avLst/>
              <a:gdLst/>
              <a:ahLst/>
              <a:cxnLst/>
              <a:rect l="l" t="t" r="r" b="b"/>
              <a:pathLst>
                <a:path w="962258" h="3537680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1840381">
            <a:off x="11755979" y="-2760091"/>
            <a:ext cx="4053482" cy="18112455"/>
            <a:chOff x="0" y="0"/>
            <a:chExt cx="1264529" cy="56503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4529" cy="5650383"/>
            </a:xfrm>
            <a:custGeom>
              <a:avLst/>
              <a:gdLst/>
              <a:ahLst/>
              <a:cxnLst/>
              <a:rect l="l" t="t" r="r" b="b"/>
              <a:pathLst>
                <a:path w="1264529" h="5650383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9399D">
                    <a:alpha val="100000"/>
                  </a:srgbClr>
                </a:gs>
                <a:gs pos="100000">
                  <a:srgbClr val="1A2047">
                    <a:alpha val="100000"/>
                  </a:srgbClr>
                </a:gs>
              </a:gsLst>
              <a:lin ang="21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175342" y="1590144"/>
            <a:ext cx="8180388" cy="7106712"/>
          </a:xfrm>
          <a:custGeom>
            <a:avLst/>
            <a:gdLst/>
            <a:ahLst/>
            <a:cxnLst/>
            <a:rect l="l" t="t" r="r" b="b"/>
            <a:pathLst>
              <a:path w="8180388" h="7106712">
                <a:moveTo>
                  <a:pt x="0" y="0"/>
                </a:moveTo>
                <a:lnTo>
                  <a:pt x="8180389" y="0"/>
                </a:lnTo>
                <a:lnTo>
                  <a:pt x="8180389" y="7106712"/>
                </a:lnTo>
                <a:lnTo>
                  <a:pt x="0" y="7106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418232" y="1811908"/>
            <a:ext cx="7694609" cy="6663184"/>
            <a:chOff x="0" y="0"/>
            <a:chExt cx="4282440" cy="3708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28782" r="-28782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1823122">
            <a:off x="14137733" y="4180759"/>
            <a:ext cx="986875" cy="9790233"/>
            <a:chOff x="0" y="0"/>
            <a:chExt cx="307867" cy="30541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7867" cy="3054173"/>
            </a:xfrm>
            <a:custGeom>
              <a:avLst/>
              <a:gdLst/>
              <a:ahLst/>
              <a:cxnLst/>
              <a:rect l="l" t="t" r="r" b="b"/>
              <a:pathLst>
                <a:path w="307867" h="3054173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0"/>
                  </a:srgbClr>
                </a:gs>
                <a:gs pos="100000">
                  <a:srgbClr val="269ED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44000" y="8475092"/>
            <a:ext cx="1297331" cy="1114894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931389" y="1420304"/>
            <a:ext cx="911369" cy="783208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flipH="1" flipV="1">
            <a:off x="-5539851" y="8232523"/>
            <a:ext cx="8787885" cy="0"/>
          </a:xfrm>
          <a:prstGeom prst="line">
            <a:avLst/>
          </a:prstGeom>
          <a:ln w="57150" cap="flat">
            <a:solidFill>
              <a:srgbClr val="24307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1028700" y="3299012"/>
            <a:ext cx="7980302" cy="226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25"/>
              </a:lnSpc>
            </a:pPr>
            <a:r>
              <a:rPr lang="lo-LA" sz="15239" b="1" dirty="0">
                <a:solidFill>
                  <a:srgbClr val="267FBC"/>
                </a:solidFill>
                <a:latin typeface="Phetsarath OT+Time New Roman" panose="02000500000000020004" pitchFamily="2" charset="0"/>
                <a:ea typeface="Antonio Ultra-Bold"/>
                <a:cs typeface="Phetsarath OT+Time New Roman" panose="02000500000000020004" pitchFamily="2" charset="0"/>
                <a:sym typeface="Antonio Ultra-Bold"/>
              </a:rPr>
              <a:t>ຂອບໃຈ</a:t>
            </a:r>
            <a:endParaRPr lang="en-US" sz="15239" b="1" dirty="0">
              <a:solidFill>
                <a:srgbClr val="267FBC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28700" y="5448632"/>
            <a:ext cx="8115300" cy="89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lo-LA" sz="5965" b="1" spc="930" dirty="0">
                <a:solidFill>
                  <a:srgbClr val="24307F"/>
                </a:solidFill>
                <a:latin typeface="Phetsarath OT+Time New Roman" panose="02000500000000020004" pitchFamily="2" charset="0"/>
                <a:ea typeface="Antonio Ultra-Bold"/>
                <a:cs typeface="Phetsarath OT+Time New Roman" panose="02000500000000020004" pitchFamily="2" charset="0"/>
                <a:sym typeface="Antonio Ultra-Bold"/>
              </a:rPr>
              <a:t>ສຳລັບການເຂົ້າຮ່ວມ</a:t>
            </a:r>
            <a:endParaRPr lang="en-US" sz="5965" b="1" spc="930" dirty="0">
              <a:solidFill>
                <a:srgbClr val="24307F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-324674" y="-122746"/>
            <a:ext cx="18943852" cy="1209675"/>
            <a:chOff x="0" y="0"/>
            <a:chExt cx="4989327" cy="31859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989327" cy="318598"/>
            </a:xfrm>
            <a:custGeom>
              <a:avLst/>
              <a:gdLst/>
              <a:ahLst/>
              <a:cxnLst/>
              <a:rect l="l" t="t" r="r" b="b"/>
              <a:pathLst>
                <a:path w="4989327" h="318598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84211" y="85190"/>
            <a:ext cx="4192885" cy="908772"/>
          </a:xfrm>
          <a:custGeom>
            <a:avLst/>
            <a:gdLst/>
            <a:ahLst/>
            <a:cxnLst/>
            <a:rect l="l" t="t" r="r" b="b"/>
            <a:pathLst>
              <a:path w="4192885" h="908772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6429422" y="181703"/>
            <a:ext cx="1735956" cy="734796"/>
          </a:xfrm>
          <a:custGeom>
            <a:avLst/>
            <a:gdLst/>
            <a:ahLst/>
            <a:cxnLst/>
            <a:rect l="l" t="t" r="r" b="b"/>
            <a:pathLst>
              <a:path w="1735956" h="734796">
                <a:moveTo>
                  <a:pt x="0" y="0"/>
                </a:moveTo>
                <a:lnTo>
                  <a:pt x="1735956" y="0"/>
                </a:lnTo>
                <a:lnTo>
                  <a:pt x="1735956" y="734796"/>
                </a:lnTo>
                <a:lnTo>
                  <a:pt x="0" y="734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92905" y="2395479"/>
            <a:ext cx="11124074" cy="705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ການຫັນເປັນດີຈີຕອນ ຢ່າງລວມສູນ, ສາມາດຕອບສະໜອງໄດ້ ຄວາມຕ້ອງການຂອງຂະແໜງການສຶກສາຊັ້ນສູງ ທາງດ້ານປະລິມານ ແລະ ຄຸນນະພາບ, ມີຄວາມຕ້ອງການ ໃນການພັດທະນາແຜນຍຸດທະສາດ ການພັດທະນາການຫັນເປັນດີຈີຕອນ ສໍາລັບຂະແໜງການສຶກສາຊັ້ນສູງແນໃສ່ການພັດທະນາ ແລະ ສະໜອງ</a:t>
            </a:r>
            <a:r>
              <a:rPr lang="th-TH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ພື້ນຖານໂຄງລ່າງ ດ້ານ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ແລະ ລະບົບ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 ສໍາລັບການບໍລິຫານຄຸ້ມຄອງຂະແໜງການຊັ້ນສູງ ກໍ່ຕ້ອງໃຫ້ສອດຄ່ອງກັບ ຄວາມຕ້ອງການ ແລະ ເງື່ອນໄຂຕົວຈິງຂອງຂະແໜງການສຶກສາຊັ້ນສູງ ກໍ່ຄືຂອງລັດຖະບານໃນແຕ່ລະໄລຍະ, ແລະ ສິ່ງສໍາຄັນ ການຫັນເປັນດີຈີຕອນແມ່ນໄດ້ຮັບການພັດທະນາ, ຄຸ້ມຄອງ ແລະ ນໍາໃຊ້ ຢ່າງມີປະສິດທິພາບ ແລະ ປະສິດທິຜົນ ແລະ ມີຄວາມຍືນຍົງ, ສາມາດເຮັດໃຫ້ຂະແໜງການສຶກສາຊັ້ນສູງ ບັນລຸເປົ້າໝາຍຂອງການພັດທະນາແບບຍືນຍົງ, ການພັດທະນາຊັບພະຍາກອນມະນຸດໃຫ້ມີຄຸນນະພາບ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​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ໃກ້ຄຽງກັບພາກພື້ນ ແລະ ສາກົນ, ຕອບສະໜອງຄວາມຕ້ອງການ ຂອງການພັດທະນາເສດຖະກິດ-ສັງຄົມ ແຫ່ງຊາດຫຼາຍຂຶ້ນ.</a:t>
            </a: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0E2466-F5B3-419D-ADF8-F5B41F536743}"/>
              </a:ext>
            </a:extLst>
          </p:cNvPr>
          <p:cNvSpPr txBox="1"/>
          <p:nvPr/>
        </p:nvSpPr>
        <p:spPr>
          <a:xfrm>
            <a:off x="6889266" y="1047034"/>
            <a:ext cx="7600335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>
              <a:lnSpc>
                <a:spcPct val="150000"/>
              </a:lnSpc>
              <a:buFont typeface="+mj-lt"/>
              <a:buAutoNum type="romanUcPeriod"/>
            </a:pPr>
            <a:r>
              <a:rPr lang="lo-LA" sz="3600" b="1" dirty="0">
                <a:solidFill>
                  <a:schemeClr val="accent1"/>
                </a:solidFill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ສະພາບລວ</a:t>
            </a:r>
            <a:r>
              <a:rPr lang="fr-FR" sz="3600" b="1" dirty="0">
                <a:solidFill>
                  <a:schemeClr val="accent1"/>
                </a:solidFill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solidFill>
                  <a:schemeClr val="accent1"/>
                </a:solidFill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fr-FR" sz="3600" b="1" dirty="0">
                <a:solidFill>
                  <a:schemeClr val="accent1"/>
                </a:solidFill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" sz="3600" b="1" dirty="0">
                <a:solidFill>
                  <a:schemeClr val="accent1"/>
                </a:solidFill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21885" y="2708698"/>
            <a:ext cx="11395094" cy="7260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thaiDist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accent1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 </a:t>
            </a:r>
            <a:r>
              <a:rPr lang="lo-LA" sz="2800" b="1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ຜົນສໍາເລັດ</a:t>
            </a:r>
            <a:endParaRPr lang="en-US" sz="2800" b="1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marL="457200" indent="-228600" algn="thaiDi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	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ຕະຫຼອດໄລຍະ 10 ປີທີ່ຜ່ານມາ, ບົນພື້ນຖານດ້ານການຫັນເປັນດີຈີຕອນ ທີ່ມີຢູ່, ກະຊວງສຶກສາທິການ ແລະກິລາ</a:t>
            </a:r>
            <a:r>
              <a:rPr lang="th-TH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ໄດ້ມີການພັດທະນາ, ຄຸ້ມຄອງ ແລະ ການຫັນເປັນດີຈີຕອນ ສໍາລັບຂະແໜງການສຶກສາຊັ້ນສູງ ດັ່ງມີຜົນສໍາເລັດລຸ່ມນີ້:</a:t>
            </a:r>
            <a:endParaRPr lang="en-US" sz="28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ທາງດ້ານການຈັດຕັ້ງ, ໄດ້ມີສູນເຕັກໂນໂລຊີຂ່າວສານ ແລະ ການສື່ສານ (ສູນ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IT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) ມີ 4 ສູນ ຢູ່ 4 ມະຫາວິທະຍາໄລ (ມຊ, ມຈ, ມສ, ມຂ) ຢູ່ໃນໂຄງປະກອບການຈັດຕັ້ງ ຂອງບັນດາມະຫາວິທະຍາໄລ.</a:t>
            </a:r>
            <a:endParaRPr lang="en-US" sz="2800" dirty="0"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ທາງດ້ານການຄຸ້ມຄອງບໍລິຫານ ລະບົບຂໍ້ມູນຂ່າວສານ ທາງດ້ານການສຶກສາຊັ້ນສູງ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ກໍໄດ້ພັດທະນາລະບົບຖານຂໍ້ມູນ ແລະ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Websites 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ເຊິ່ງມາຮອດປະຈຸບັນ 4 ມະຫາວິທະຍາໄລ ມີ </a:t>
            </a:r>
            <a:r>
              <a:rPr lang="en-US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Websites</a:t>
            </a:r>
            <a:r>
              <a:rPr lang="lo-LA" sz="28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ເປັນຂອງຕົນເອງ ແລະ ມີການເຊື່ອມໂຍງຖານຂໍ້ມູນດ້ານການສຶກສາຊັ້ນສູງ ແລະ ໂຄສະນາຂໍ້ມູນຂ່າວສານ ໄປເທື່ອລະກ້າວ. </a:t>
            </a:r>
            <a:endParaRPr lang="lo-LA" sz="2800" spc="-20" dirty="0">
              <a:latin typeface="Phetsarath OT+Time New Roman" panose="02000500000000020004" pitchFamily="2" charset="0"/>
              <a:ea typeface="Arial Unicode MS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2CBE9-9A65-4617-B7A4-CEBA677D4C39}"/>
              </a:ext>
            </a:extLst>
          </p:cNvPr>
          <p:cNvSpPr txBox="1"/>
          <p:nvPr/>
        </p:nvSpPr>
        <p:spPr>
          <a:xfrm>
            <a:off x="6814799" y="1032353"/>
            <a:ext cx="10477742" cy="14234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 b="1">
                <a:solidFill>
                  <a:srgbClr val="0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pPr algn="thaiDist"/>
            <a:r>
              <a:rPr lang="en" sz="32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II. </a:t>
            </a:r>
            <a:r>
              <a:rPr lang="lo-LA" sz="28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ສະພາບການພັດທະນາ, ຄຸ້ມຄອງ ແລະ ການຫັນເປັນດີຈີຕອນ ສໍາລັບຂະແໜງການສຶກສາຊັ້ນສູງ ຜ່ານມາ </a:t>
            </a:r>
            <a:endParaRPr lang="en" dirty="0">
              <a:solidFill>
                <a:schemeClr val="accent1"/>
              </a:solidFill>
              <a:latin typeface="Phetsarath OT+Time New Roman" panose="02000500000000020004" pitchFamily="2" charset="0"/>
              <a:cs typeface="Phetsarath OT+Time New Roma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3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21885" y="2708698"/>
            <a:ext cx="11395094" cy="7307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thaiDist">
              <a:lnSpc>
                <a:spcPct val="150000"/>
              </a:lnSpc>
              <a:buFont typeface="+mj-lt"/>
              <a:buAutoNum type="arabicParenR" startAt="3"/>
            </a:pP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ທາງດ້ານການສ້າງຂີດຄວາມສາມາດ, ຄວາມເຂັ້ມແຂງ ແລະ ຄວາມຊໍານານ, ກໍໄດ້ມີການຈັດຕັ້ງຝຶກອົບຮົມ ໃຫ້ແກ່ພະນັກງານ </a:t>
            </a: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IT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ນັກຮຽນ, ນັກສຶກສາ,  ພະນັກງານ ແລະ ຄູອາຈານຫຼາຍລະດັບ, ເຊັ່ນ: ການຄຸ້ມຄອງພື້ນຖານໂຄງລ່າງ ແລະ ລະບົບປະຕິບັດການຂອງ </a:t>
            </a: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ການພັດທະນາ ແລະ ຄຸ້ມຄອງ ລະບົບຖານຂໍ້ມູນ ແລະ </a:t>
            </a: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Websites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ການພັດທະນາ ແລະ ຄຸ້ມຄອງລະບົບການຮຽນ-ການສອນ ແບບເອເລັກໂຕຣນິກ, ການພັດທະນາສື່ ການຮຽນ-ການສອນ ແບບເອເລັກໂຕຣນິກ, ການນໍາໃຊ້ </a:t>
            </a: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Microsoft Office 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ແລະ </a:t>
            </a: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Internet Explorer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ແລະ ການບໍລິຫານຄຸ້ມຄອງ </a:t>
            </a: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ເຊິ່ງມີຜູ້ໄດ້ຮັບການຝຶກອົບຮົມ ທັງໝົດຈໍານວນ 1,000 ເທື່ອຄົນ.</a:t>
            </a:r>
            <a:endParaRPr lang="en-US" sz="29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spcAft>
                <a:spcPts val="600"/>
              </a:spcAft>
              <a:buFont typeface="+mj-lt"/>
              <a:buAutoNum type="arabicParenR" startAt="3"/>
            </a:pP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ທາງດ້ານການພັດທະນາຊັບພະຍາກອນມະນຸດ ດ້ານ </a:t>
            </a:r>
            <a:r>
              <a:rPr lang="en-US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9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 ໃນມະຫາວິທະຍາໄລ ກໍ່ໄດ້ມີການເປີດສອນ ຫຼັກສູດວິທະຍາການຄອມພິວເຕີ, ວິທະຍາສາດຄອມພິວເຕີ ແລະ ວິສະວະກໍາຄອມພິວເຕີ ໃນລະດັບປະລິນຍາຕີ. </a:t>
            </a:r>
            <a:endParaRPr lang="en-US" sz="29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2CBE9-9A65-4617-B7A4-CEBA677D4C39}"/>
              </a:ext>
            </a:extLst>
          </p:cNvPr>
          <p:cNvSpPr txBox="1"/>
          <p:nvPr/>
        </p:nvSpPr>
        <p:spPr>
          <a:xfrm>
            <a:off x="6814799" y="1032353"/>
            <a:ext cx="1047774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 b="1">
                <a:solidFill>
                  <a:srgbClr val="0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pPr algn="thaiDist"/>
            <a:r>
              <a:rPr lang="en" sz="36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II. </a:t>
            </a:r>
            <a:r>
              <a:rPr lang="lo-LA" sz="32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ສະພາບການພັດທະນາ, ຄຸ້ມຄອງ ແລະ ການຫັນເປັນດີຈີຕອນ ສໍາລັບຂະແໜງການສຶກສາຊັ້ນສູງ ຜ່ານມາ </a:t>
            </a:r>
            <a:endParaRPr lang="en" sz="2000" dirty="0">
              <a:solidFill>
                <a:schemeClr val="accent1"/>
              </a:solidFill>
              <a:latin typeface="Phetsarath OT+Time New Roman" panose="02000500000000020004" pitchFamily="2" charset="0"/>
              <a:cs typeface="Phetsarath OT+Time New Roma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2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92905" y="1257300"/>
            <a:ext cx="10996301" cy="8240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en-US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ພື້ນຖານໂຄງລ່າງໄອຊີທີທີ່ມີຢູ່ ກໍ່ຍັງບໍ່ສາມາດຕອບສະໜອງຄວາມຕ້ອງການ ຂອງຂະແໜງການໄດ້ຢ່າງຄົບຖ້ວນ ແລະ ພຽງພໍ;</a:t>
            </a:r>
            <a:endParaRPr lang="en-US" sz="3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en-US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ລະບົບໄອຊີທີ ທີ່ມີຢູ່ ກໍ່ຍັງບໍ່ສາມາດຕອບສະໜອງຄວາມຕ້ອງການ ຂອງຂະແໜງການໄດ້ຢ່າງຄົບຖ້ວນ ແລະ ພຽງພໍ;</a:t>
            </a:r>
            <a:endParaRPr lang="en-US" sz="3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en-US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ສື່ການຮຽນ-ການສອນ ຍັງບໍ່ທັນຄົບຖ້ວນ ຕາມຈໍານວນຫຼັກສູດ, ຕາມຊັ້ນ ແລະ ຕາມສາຍ ແລະ ຍັງບໍ່ທັນມີຄວາມຫຼາກຫຼາຍ;</a:t>
            </a:r>
            <a:endParaRPr lang="en-US" sz="3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en-US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ບຸກຄະລາກອນຍັງຈໍາກັດ ທາງດ້ານປະລິມານ ແລະ ຄຸນນະພາບ;</a:t>
            </a:r>
            <a:endParaRPr lang="en-US" sz="3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en-US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ຍັງຂາດນິຕິກໍາ ສໍາລັບການຄຸ້ມຄອງ ແລະ ການນໍາໃຊ້;</a:t>
            </a:r>
            <a:endParaRPr lang="en-US" sz="3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ຍັງບໍ່ທັນມີການບໍລິການວິຊາການ ໃຫ້ແກ່ສັງຄົມຢ່າງກວ້າງຂວາງ ແລະ ການນໍາໃຊ້ພື້ນຖານໂຄງລ່າງ ດ້ານ </a:t>
            </a:r>
            <a:r>
              <a:rPr lang="en-US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3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, ຍັງບໍ່ທັນມີປະສິດທິຜົນສູງ.</a:t>
            </a:r>
            <a:endParaRPr lang="en-US" sz="3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26B836-E819-4CB9-8DF4-7A2B21046DA4}"/>
              </a:ext>
            </a:extLst>
          </p:cNvPr>
          <p:cNvSpPr txBox="1"/>
          <p:nvPr/>
        </p:nvSpPr>
        <p:spPr>
          <a:xfrm>
            <a:off x="6934200" y="-114300"/>
            <a:ext cx="8770083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 b="1">
                <a:solidFill>
                  <a:srgbClr val="0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r>
              <a:rPr lang="en" sz="44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2. </a:t>
            </a:r>
            <a:r>
              <a:rPr lang="lo-LA" sz="4400" b="1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ຈຸດອ່ອນ ແລະ ຂໍ້ຄົງຄ້າງ</a:t>
            </a:r>
            <a:endParaRPr lang="en-US" sz="4000" b="1" dirty="0">
              <a:solidFill>
                <a:schemeClr val="accent1"/>
              </a:solidFill>
              <a:effectLst/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6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21884" y="1834284"/>
            <a:ext cx="11277544" cy="8979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ພັກ ແລະ ລັດ ກໍ່ຄືຄະນະນໍາ ກະຊວງສຶກສາທິການ ແລະ ກິລາ ໄດ້ເອົາໃຈໃສ່ຊີ້ນໍາ ນໍາພາ ແລະ ລົງທຶນ ໃສ່ວຽກງານ 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ສໍາລັບການສຶກສາຊັ້ນສູງ, ເປັນຕົ້ນແມ່ນພື້ນຖານໂຄງລ່າງ ດ້ານ 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ທີ່ເປັນພື້ນຖານ ໃຫ້ແກ່ການພັດທະນາ ແລະ ຕໍ່ຍອດ ແລະ ການປະກອບວຽກງານດັ່ງກ່າວ ເຂົ້າຢູ່ໃນໂຄງປະກອບການຈັດຕັ້ງ ຂອງຂະແໜງ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ການຢ່າງເປັນລະບົບ;</a:t>
            </a:r>
            <a:endParaRPr lang="en-US" sz="2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ໄດ້ມີຮ່າງວິໄສທັດ ຮອດປີ 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2030, 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ຮ່າງແຜນພັດທະນາຍຸດທະສາດ ຮອດປີ 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2025, 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ມີແຜນການ 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5 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ປີ: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20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21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-202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5 ພັດທະນາວຽກງານ 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 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ສໍາລັບຂະແໜງການສຶກສາຊັ້ນສູງ ເຊິ່ງກໍ່ໄດ້ບັນຈຸເຂົ້າໃນແຜນການ ຂອງ ຂະແໜງການສຶກສາຊັ້ນສູງ ໄດ້ພັດທະນາອອກມາເປັນແຜນງານ ແລະ ເປັນໂຄງການຍ່ອຍ ໃນການຈັດຕັ້ງປະຕິບັດ ແຕ່ລະສົກປີ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; 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ພາຍ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​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ໃຕ້ການຊີ້ນໍາ ນໍາພາຂອງຄະນະນໍາກະຊວງ ແລະ ໄດ້ມີງົບປະມານສົ່ງເສີມວິຊາການ ໃນການສ້າງຂີດຄວາມສາມາດ ສໍາລັບຕົນເອງ.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ນັກຮຽນ, ນັກສຶກສາ, ພະນັກງານ, ຄູ ແລະ ອາຈານມີຄວາມຮູ້, ເຂົ້າໃຈ ແລະ ເຫັນໄດ້ຄວາມຈໍາເປັນ ແລະ ສໍາຄັນ ຂອງການນໍາໃຊ້ 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ICT</a:t>
            </a: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ການຫັນເປັນດີຈີຕອນ ເຂົ້າໃນການປັບປຸງຄຸນນະພາບ ຂອງການບໍລິການ ການສຶກສາ ແລະ ການຂະຫຍາຍໂອກາດເຂົ້າຮຽນ;</a:t>
            </a:r>
            <a:endParaRPr lang="en-US" sz="2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ໄດ້ຮັບການສະໜັບສະໜູນ, ຊ່ວຍເຫຼືອທາງດ້ານວິຊາການຈາກບັນດາປະເທດ ໃນພາກພື້ນ ແລະ ໃນໂລກ.</a:t>
            </a:r>
            <a:endParaRPr lang="en-US" sz="2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algn="just">
              <a:lnSpc>
                <a:spcPts val="3052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6FB9DD-0D38-491D-86E2-E92CA16D3907}"/>
              </a:ext>
            </a:extLst>
          </p:cNvPr>
          <p:cNvSpPr txBox="1"/>
          <p:nvPr/>
        </p:nvSpPr>
        <p:spPr>
          <a:xfrm>
            <a:off x="7060263" y="38100"/>
            <a:ext cx="9013282" cy="16037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 b="1">
                <a:solidFill>
                  <a:srgbClr val="0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lo-LA" sz="44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3</a:t>
            </a:r>
            <a:r>
              <a:rPr lang="en-US" sz="4400" dirty="0">
                <a:solidFill>
                  <a:schemeClr val="accent1"/>
                </a:solidFill>
              </a:rPr>
              <a:t>. </a:t>
            </a:r>
            <a:r>
              <a:rPr lang="fr-FR" sz="4400" dirty="0">
                <a:solidFill>
                  <a:schemeClr val="accent1"/>
                </a:solidFill>
              </a:rPr>
              <a:t>​</a:t>
            </a:r>
            <a:r>
              <a:rPr lang="lo-LA" sz="40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ສາເຫດທີ່ພາໃຫ້ມີຜົນສໍາເລັດ ແລະ ຂໍ້ຄ້າງຄາ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lo-LA" sz="4000" dirty="0">
                <a:solidFill>
                  <a:schemeClr val="accent1"/>
                </a:solidFill>
                <a:latin typeface="Calibri Light" panose="020F0302020204030204" pitchFamily="34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3.1 </a:t>
            </a:r>
            <a:r>
              <a:rPr lang="lo-LA" sz="40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ສາເຫດທີ່ພາໃຫ້ມີຜົນສໍາເລັດ</a:t>
            </a:r>
            <a:endParaRPr lang="en-US" sz="4000" b="1" dirty="0">
              <a:solidFill>
                <a:schemeClr val="accent1"/>
              </a:solidFill>
              <a:effectLst/>
              <a:latin typeface="Calibri Light" panose="020F0302020204030204" pitchFamily="3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570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39435" y="1866900"/>
            <a:ext cx="11277544" cy="9005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ການພັດທະນາພື້ນຖານໂຄງລ່າງ ດ້ານການຫັນເປັນດີຈີຕອນ ແລະ ລະບົບໄອຊີທີ ແມ່ນດໍາເນີນໄປບົນພື້ນຖານ ຂອບງົບປະ ມານທີ່ຈໍາກັດ, ແຕ່ຕ້ອງໄດ້ວາງພື້ນຖານໄວ້ໃຫ້ເປັນພື້ນຖານ;</a:t>
            </a:r>
            <a:endParaRPr lang="en-US" sz="2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ກົງຈັກການຈັດຕັ້ງ ແລະ ລະບົບການຄຸ້ມຄອງບໍລິຫານ ການຫັນເປັນດີຈີຕອນ ສໍາລັບການສຶກສາຊັ້ນສູງ ບໍ່ທັນ ແທດເຖິງກັບຕົວຈິງ ແລະ ສອດຄ່ອງກັບຄວາມຕ້ອງການ ຂອງການພັດທະນາການສຶກສາຊັ້ນສູງ.</a:t>
            </a:r>
            <a:endParaRPr lang="en-US" sz="2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ການຫັນເປັນດີຈີຕອນ  ສໍາລັບການສຶກສາຊັ້ນສູງ ເປັນວຽກໃໝ່ ທີ່ມີການປ່ຽນແປງໄວ, ທາງດ້ານຄວາມຮູ້ ແລະ ຄວາມເຂົ້າ ໃຈ ຂອງຜູ້ບໍລິຫານການສຶກສາ ແລະ ກິລາ ຍັງມີຄວາມຈໍາກັດ, ໂດຍສະເພາະຄວາມເຂົ້າໃຈ ແລະ ຄວາມຮັບຜິດຊອບ ໃນການປະກອບສ່ວນ ແລະ ການຊີ້ນໍາຍັງບໍ່ສູງ</a:t>
            </a:r>
            <a:r>
              <a:rPr lang="en-US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;</a:t>
            </a:r>
          </a:p>
          <a:p>
            <a:pPr marL="342900" lvl="0" indent="-342900" algn="thaiDist">
              <a:lnSpc>
                <a:spcPct val="150000"/>
              </a:lnSpc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ຂໍ້ຈໍາກັດທາງດ້ານພະນັກງານ ແລະ ເງື່ອນໄຂໃນການບັນຈຸພະນັກງານ ສາຂາດັ່ງກ່າວ ຢູ່ໃນອົງການຈັດຕັ້ງພາກລັດ, ໂດຍສະເພາະຢູ່ຂະແໜງການສຶກສາຊັ້ນສູງຍັງມີໜ້ອຍ;</a:t>
            </a:r>
            <a:endParaRPr lang="en-US" sz="2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ພະນັກງານທີ່ຝຶກແລ້ວ ຖືກຍ້າຍ ຫຼື ບໍ່ໄດ້ປະຈໍາການ;</a:t>
            </a:r>
            <a:endParaRPr lang="lo-LA" sz="2600" dirty="0"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thaiDi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6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ບັນດານິຕິກໍາທີ່ມີຢູ່ ຍັງບໍ່ທັນໄດ້ຖືກຈັດຕັ້ງຜັນຂະຫຍາຍຢ່າງເລິກເຊິ່ງ ແລະ ກວ້າງຂວາງ ແລະ ການພັດທະນາ ແລະ ນໍາໃຊ້ຢ່າງເປັນທາງການຂອງນິຕິກໍາ ອີກຈໍານວນໜຶ່ງທີ່ເປັນບ່ອນອີງ ແລະ ເອື້ອອໍານວຍໃຫ້ແກ່ ການຈັດຕັ້ງປະຕິບັດ ຍັງບໍ່ທັນກັັບສະພາບການ.</a:t>
            </a:r>
            <a:endParaRPr lang="en-US" sz="26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algn="just">
              <a:lnSpc>
                <a:spcPts val="3052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6FB9DD-0D38-491D-86E2-E92CA16D3907}"/>
              </a:ext>
            </a:extLst>
          </p:cNvPr>
          <p:cNvSpPr txBox="1"/>
          <p:nvPr/>
        </p:nvSpPr>
        <p:spPr>
          <a:xfrm>
            <a:off x="7060263" y="38100"/>
            <a:ext cx="9013282" cy="14754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 b="1">
                <a:solidFill>
                  <a:srgbClr val="0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en" sz="48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3. </a:t>
            </a:r>
            <a:r>
              <a:rPr lang="lo-LA" sz="44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ສາເຫດທີ່ພາໃຫ້ມີຜົນສໍາເລັດ ແລະ ຂໍ້ຄ້າງຄາ </a:t>
            </a:r>
            <a:r>
              <a:rPr lang="en" sz="3600" dirty="0">
                <a:solidFill>
                  <a:schemeClr val="accent1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3.2 </a:t>
            </a:r>
            <a:r>
              <a:rPr lang="lo-LA" sz="3600" dirty="0">
                <a:solidFill>
                  <a:schemeClr val="accent1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ສ</a:t>
            </a:r>
            <a:r>
              <a:rPr lang="lo-LA" sz="3600" b="1" dirty="0">
                <a:solidFill>
                  <a:schemeClr val="accent1"/>
                </a:solidFill>
                <a:effectLst/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າເຫດທີ່ພາໃຫ້ມີຈຸດອ່ອນ ແລະ ຂໍ້ຄ້າງຄາ</a:t>
            </a:r>
            <a:endParaRPr lang="en-US" sz="3600" dirty="0">
              <a:solidFill>
                <a:schemeClr val="accent1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7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47" t="-27249" r="-4549" b="-2295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856417">
            <a:off x="1629068" y="-1915653"/>
            <a:ext cx="970722" cy="5551404"/>
            <a:chOff x="0" y="0"/>
            <a:chExt cx="302828" cy="1731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 rotWithShape="1">
              <a:gsLst>
                <a:gs pos="0">
                  <a:srgbClr val="269ED6">
                    <a:alpha val="100000"/>
                  </a:srgbClr>
                </a:gs>
                <a:gs pos="100000">
                  <a:srgbClr val="27AAE1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40381">
            <a:off x="-743157" y="-2749929"/>
            <a:ext cx="4093319" cy="18112455"/>
            <a:chOff x="0" y="0"/>
            <a:chExt cx="1276957" cy="5650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788554">
            <a:off x="-425265" y="592833"/>
            <a:ext cx="3766175" cy="12896280"/>
            <a:chOff x="0" y="0"/>
            <a:chExt cx="1174900" cy="40231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 rotWithShape="1">
              <a:gsLst>
                <a:gs pos="0">
                  <a:srgbClr val="1A2047">
                    <a:alpha val="100000"/>
                  </a:srgbClr>
                </a:gs>
                <a:gs pos="100000">
                  <a:srgbClr val="29399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</p:spPr>
          <p:txBody>
            <a:bodyPr lIns="49237" tIns="49237" rIns="49237" bIns="49237" rtlCol="0" anchor="ctr"/>
            <a:lstStyle/>
            <a:p>
              <a:pPr algn="ctr">
                <a:lnSpc>
                  <a:spcPts val="149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79" y="8253531"/>
            <a:ext cx="896410" cy="7703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27AAE1">
                    <a:alpha val="100000"/>
                  </a:srgbClr>
                </a:gs>
                <a:gs pos="100000">
                  <a:srgbClr val="25428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39435" y="1638300"/>
            <a:ext cx="11277544" cy="7258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lo-LA" sz="2400" b="1" dirty="0">
                <a:solidFill>
                  <a:schemeClr val="accent1"/>
                </a:solidFill>
                <a:latin typeface="Phetsarath OT+Time New Roman" panose="02000500000000020004" pitchFamily="2" charset="0"/>
                <a:ea typeface="MS Gothic" panose="020B0609070205080204" pitchFamily="49" charset="-128"/>
                <a:cs typeface="Phetsarath OT+Time New Roman" panose="02000500000000020004" pitchFamily="2" charset="0"/>
              </a:rPr>
              <a:t>ກາລະໂອກາດ</a:t>
            </a:r>
            <a:endParaRPr lang="en-US" sz="2400" b="1" dirty="0">
              <a:solidFill>
                <a:schemeClr val="accent1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" sz="2400" dirty="0"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ສະພາບການຂອງສາກົນ ແລະ ພາຍໃນປະເທດໄດ້ເປັນທິດ ແລະ ສ້າງສິ່ງເອື້ອອໍານວຍຄວາມສະດວກໃຫ້ແກ່ ຂະແໜງ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ການສຶກສາຊັ້ນສູງ ໄດ້ມີໂອກາດພັດທະນາການຫັນເປັນດີຈີຕອນ ເຂົ້າໃນການສຶກສາຊັ້ນສູງ ໄປຕາມທິດ ແລະ ຍຸດທະສາດທີ່ໄດ້ວາງໄວ້, ດັ່ງລາຍລະອຽດລຸ່ມນີ້: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ບົນພື້ນຖານ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ວິ​ໄສ​ທັດ ທາ​ງດ້ານ​ການ​ສຶກສາ, ການເຊື່ອມໂຍງອາຊຽນ ແລະ ສາກົນ ແລະ ພາຍ</a:t>
            </a:r>
            <a:r>
              <a:rPr lang="en-GB" sz="24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​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ໃຕ້ນະໂຍບາຍຂອງພັກ-ລັດ ວ່າດ້ວຍການຮ່ວມມືສາກົນ, ນອກຈາກຈະໄດ້ຮັບການຊ່ວຍເຫຼືອ ທາງດ້ານການເງິນ ແລະ ວິຊາການ, ໄດ້ສ້າງໂອກາດໃຫ້ຂະແໜງ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Calibri" panose="020F0502020204030204" pitchFamily="34" charset="0"/>
                <a:cs typeface="Phetsarath OT+Time New Roman" panose="02000500000000020004" pitchFamily="2" charset="0"/>
              </a:rPr>
              <a:t>ການສຶກສາຊັ້ນສູງໄດ້ຮຽນຮູ້ ແລະ ຖອດຖອນເອົາບົດຮຽນທີ່ສໍາເລັດ ແລະ ສິ່ງທີ່ຕ້ອງໄດ້ປັບປຸງແກ້ໄຂ ກ່ຽວກັບ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ພັດທະນາການຫັນເປັນດີຈີຕອນ ເຂົ້າໃນການສຶກສາຈາກບັນດາປະເທດໃນພາກພື້ນ ແລະ ໃນໂລກ.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ລັດຖະບານໄດ້ລົງທຶນໃສ່ ແລະ ໄດ້ພັດທະນາພື້ນຖານໂຄງລ່າງ ສໍາລັບ ການພັດທະນາການຫັນເປັນດີຈີຕອນ ສໍາລັບຂະແໜງ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ການສຶກສາຊັ້ນສູງ ເຊິ່ງນໍາໄປເຖິງການນໍາໃຊ້ເຄືອຄ່າຍ </a:t>
            </a:r>
            <a:r>
              <a:rPr lang="en-US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Internet</a:t>
            </a:r>
            <a:r>
              <a:rPr lang="lo-LA" sz="2400" dirty="0">
                <a:effectLst/>
                <a:latin typeface="Phetsarath OT+Time New Roman" panose="02000500000000020004" pitchFamily="2" charset="0"/>
                <a:ea typeface="Phetsarath OT" panose="02000500000000000001" pitchFamily="2" charset="2"/>
                <a:cs typeface="Phetsarath OT+Time New Roman" panose="02000500000000020004" pitchFamily="2" charset="0"/>
              </a:rPr>
              <a:t> ແລະ ສິ່ງສໍາຄັນອີກດ້ານໜຶ່ງ ແມ່ນລະບົບດາວທຽມ ສາມາດນໍາໃຊ້ ໃນການສົ່ງສັນຍານຈາກສູນກາງໄປເຖິງທ້ອງຖິ່ນ, ທັງໝົດນັັ້ນແມ່ນກາລະໂອກາດ ລະດັບຊາດ.</a:t>
            </a:r>
            <a:endParaRPr lang="en-US" sz="2400" dirty="0">
              <a:effectLst/>
              <a:latin typeface="Phetsarath OT+Time New Roman" panose="02000500000000020004" pitchFamily="2" charset="0"/>
              <a:ea typeface="Calibri" panose="020F0502020204030204" pitchFamily="34" charset="0"/>
              <a:cs typeface="Phetsarath OT+Time New Roman" panose="02000500000000020004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24674" y="-122746"/>
            <a:ext cx="18943852" cy="982795"/>
            <a:chOff x="0" y="0"/>
            <a:chExt cx="4989327" cy="2588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6FB9DD-0D38-491D-86E2-E92CA16D3907}"/>
              </a:ext>
            </a:extLst>
          </p:cNvPr>
          <p:cNvSpPr txBox="1"/>
          <p:nvPr/>
        </p:nvSpPr>
        <p:spPr>
          <a:xfrm>
            <a:off x="7107355" y="38100"/>
            <a:ext cx="9428135" cy="18013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 b="1">
                <a:solidFill>
                  <a:srgbClr val="0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n" sz="36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III. </a:t>
            </a:r>
            <a:r>
              <a:rPr lang="fr-FR" sz="36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​</a:t>
            </a:r>
            <a:r>
              <a:rPr lang="lo-LA" sz="3600" dirty="0">
                <a:solidFill>
                  <a:schemeClr val="accent1"/>
                </a:solidFill>
                <a:latin typeface="Phetsarath OT+Time New Roman" panose="02000500000000020004" pitchFamily="2" charset="0"/>
                <a:cs typeface="Phetsarath OT+Time New Roman" panose="02000500000000020004" pitchFamily="2" charset="0"/>
              </a:rPr>
              <a:t>ກາລະໂອກາດ ແລະ ສິ່ງທ້າທາຍ ຕໍ່ການຫັນເປັນດີຈີຕອນ ສໍາລັບການສຶກສາຊັ້ນສູງ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</a:pPr>
            <a:endParaRPr lang="en-US" sz="2400" dirty="0">
              <a:solidFill>
                <a:schemeClr val="accent1"/>
              </a:solidFill>
              <a:latin typeface="Phetsarath OT+Time New Roman" panose="02000500000000020004" pitchFamily="2" charset="0"/>
              <a:ea typeface="MS Gothic" panose="020B0609070205080204" pitchFamily="49" charset="-128"/>
              <a:cs typeface="Phetsarath OT+Time New Roma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6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4970</Words>
  <Application>Microsoft Office PowerPoint</Application>
  <PresentationFormat>Custom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Poppins</vt:lpstr>
      <vt:lpstr>Antonio Ultra-Bold</vt:lpstr>
      <vt:lpstr>Poppins Semi-Bold</vt:lpstr>
      <vt:lpstr>Calibri Light</vt:lpstr>
      <vt:lpstr>Phetsarath OT+Time New Roman</vt:lpstr>
      <vt:lpstr>Arial</vt:lpstr>
      <vt:lpstr>Phetsarath OT</vt:lpstr>
      <vt:lpstr>Lora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 Sea_PPT Template</dc:title>
  <dc:creator>EVT DHE MOES Lao PDR</dc:creator>
  <cp:lastModifiedBy>PHOUTTHASONE PHOMMALATH</cp:lastModifiedBy>
  <cp:revision>29</cp:revision>
  <dcterms:created xsi:type="dcterms:W3CDTF">2006-08-16T00:00:00Z</dcterms:created>
  <dcterms:modified xsi:type="dcterms:W3CDTF">2025-04-21T06:30:51Z</dcterms:modified>
  <dc:identifier>DAGVfgPQENM</dc:identifier>
</cp:coreProperties>
</file>