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y="10287000" cx="18288000"/>
  <p:notesSz cx="6858000" cy="9144000"/>
  <p:embeddedFontLst>
    <p:embeddedFont>
      <p:font typeface="Phetsarath"/>
      <p:regular r:id="rId36"/>
      <p:bold r:id="rId37"/>
    </p:embeddedFont>
    <p:embeddedFont>
      <p:font typeface="Antonio"/>
      <p:bold r:id="rId3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font" Target="fonts/Phetsarath-bold.fntdata"/><Relationship Id="rId14" Type="http://schemas.openxmlformats.org/officeDocument/2006/relationships/slide" Target="slides/slide9.xml"/><Relationship Id="rId36" Type="http://schemas.openxmlformats.org/officeDocument/2006/relationships/font" Target="fonts/Phetsarath-regular.fntdata"/><Relationship Id="rId17" Type="http://schemas.openxmlformats.org/officeDocument/2006/relationships/slide" Target="slides/slide12.xml"/><Relationship Id="rId16" Type="http://schemas.openxmlformats.org/officeDocument/2006/relationships/slide" Target="slides/slide11.xml"/><Relationship Id="rId38" Type="http://schemas.openxmlformats.org/officeDocument/2006/relationships/font" Target="fonts/Antonio-bold.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7" name="Google Shape;297;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1" name="Google Shape;321;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5" name="Google Shape;34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9" name="Google Shape;36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3" name="Google Shape;393;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4" name="Google Shape;394;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1" name="Google Shape;431;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6" name="Shape 456"/>
        <p:cNvGrpSpPr/>
        <p:nvPr/>
      </p:nvGrpSpPr>
      <p:grpSpPr>
        <a:xfrm>
          <a:off x="0" y="0"/>
          <a:ext cx="0" cy="0"/>
          <a:chOff x="0" y="0"/>
          <a:chExt cx="0" cy="0"/>
        </a:xfrm>
      </p:grpSpPr>
      <p:sp>
        <p:nvSpPr>
          <p:cNvPr id="457" name="Google Shape;457;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8" name="Google Shape;458;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3" name="Shape 483"/>
        <p:cNvGrpSpPr/>
        <p:nvPr/>
      </p:nvGrpSpPr>
      <p:grpSpPr>
        <a:xfrm>
          <a:off x="0" y="0"/>
          <a:ext cx="0" cy="0"/>
          <a:chOff x="0" y="0"/>
          <a:chExt cx="0" cy="0"/>
        </a:xfrm>
      </p:grpSpPr>
      <p:sp>
        <p:nvSpPr>
          <p:cNvPr id="484" name="Google Shape;484;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5" name="Google Shape;485;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0" name="Shape 510"/>
        <p:cNvGrpSpPr/>
        <p:nvPr/>
      </p:nvGrpSpPr>
      <p:grpSpPr>
        <a:xfrm>
          <a:off x="0" y="0"/>
          <a:ext cx="0" cy="0"/>
          <a:chOff x="0" y="0"/>
          <a:chExt cx="0" cy="0"/>
        </a:xfrm>
      </p:grpSpPr>
      <p:sp>
        <p:nvSpPr>
          <p:cNvPr id="511" name="Google Shape;511;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2" name="Google Shape;512;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7" name="Shape 537"/>
        <p:cNvGrpSpPr/>
        <p:nvPr/>
      </p:nvGrpSpPr>
      <p:grpSpPr>
        <a:xfrm>
          <a:off x="0" y="0"/>
          <a:ext cx="0" cy="0"/>
          <a:chOff x="0" y="0"/>
          <a:chExt cx="0" cy="0"/>
        </a:xfrm>
      </p:grpSpPr>
      <p:sp>
        <p:nvSpPr>
          <p:cNvPr id="538" name="Google Shape;538;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9" name="Google Shape;539;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4" name="Shape 564"/>
        <p:cNvGrpSpPr/>
        <p:nvPr/>
      </p:nvGrpSpPr>
      <p:grpSpPr>
        <a:xfrm>
          <a:off x="0" y="0"/>
          <a:ext cx="0" cy="0"/>
          <a:chOff x="0" y="0"/>
          <a:chExt cx="0" cy="0"/>
        </a:xfrm>
      </p:grpSpPr>
      <p:sp>
        <p:nvSpPr>
          <p:cNvPr id="565" name="Google Shape;565;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6" name="Google Shape;566;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1" name="Shape 591"/>
        <p:cNvGrpSpPr/>
        <p:nvPr/>
      </p:nvGrpSpPr>
      <p:grpSpPr>
        <a:xfrm>
          <a:off x="0" y="0"/>
          <a:ext cx="0" cy="0"/>
          <a:chOff x="0" y="0"/>
          <a:chExt cx="0" cy="0"/>
        </a:xfrm>
      </p:grpSpPr>
      <p:sp>
        <p:nvSpPr>
          <p:cNvPr id="592" name="Google Shape;592;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3" name="Google Shape;593;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8" name="Shape 618"/>
        <p:cNvGrpSpPr/>
        <p:nvPr/>
      </p:nvGrpSpPr>
      <p:grpSpPr>
        <a:xfrm>
          <a:off x="0" y="0"/>
          <a:ext cx="0" cy="0"/>
          <a:chOff x="0" y="0"/>
          <a:chExt cx="0" cy="0"/>
        </a:xfrm>
      </p:grpSpPr>
      <p:sp>
        <p:nvSpPr>
          <p:cNvPr id="619" name="Google Shape;619;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0" name="Google Shape;620;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3" name="Shape 643"/>
        <p:cNvGrpSpPr/>
        <p:nvPr/>
      </p:nvGrpSpPr>
      <p:grpSpPr>
        <a:xfrm>
          <a:off x="0" y="0"/>
          <a:ext cx="0" cy="0"/>
          <a:chOff x="0" y="0"/>
          <a:chExt cx="0" cy="0"/>
        </a:xfrm>
      </p:grpSpPr>
      <p:sp>
        <p:nvSpPr>
          <p:cNvPr id="644" name="Google Shape;644;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5" name="Google Shape;645;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0" name="Shape 670"/>
        <p:cNvGrpSpPr/>
        <p:nvPr/>
      </p:nvGrpSpPr>
      <p:grpSpPr>
        <a:xfrm>
          <a:off x="0" y="0"/>
          <a:ext cx="0" cy="0"/>
          <a:chOff x="0" y="0"/>
          <a:chExt cx="0" cy="0"/>
        </a:xfrm>
      </p:grpSpPr>
      <p:sp>
        <p:nvSpPr>
          <p:cNvPr id="671" name="Google Shape;671;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2" name="Google Shape;672;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7" name="Shape 697"/>
        <p:cNvGrpSpPr/>
        <p:nvPr/>
      </p:nvGrpSpPr>
      <p:grpSpPr>
        <a:xfrm>
          <a:off x="0" y="0"/>
          <a:ext cx="0" cy="0"/>
          <a:chOff x="0" y="0"/>
          <a:chExt cx="0" cy="0"/>
        </a:xfrm>
      </p:grpSpPr>
      <p:sp>
        <p:nvSpPr>
          <p:cNvPr id="698" name="Google Shape;698;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9" name="Google Shape;699;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1" name="Shape 721"/>
        <p:cNvGrpSpPr/>
        <p:nvPr/>
      </p:nvGrpSpPr>
      <p:grpSpPr>
        <a:xfrm>
          <a:off x="0" y="0"/>
          <a:ext cx="0" cy="0"/>
          <a:chOff x="0" y="0"/>
          <a:chExt cx="0" cy="0"/>
        </a:xfrm>
      </p:grpSpPr>
      <p:sp>
        <p:nvSpPr>
          <p:cNvPr id="722" name="Google Shape;722;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3" name="Google Shape;723;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5" name="Shape 745"/>
        <p:cNvGrpSpPr/>
        <p:nvPr/>
      </p:nvGrpSpPr>
      <p:grpSpPr>
        <a:xfrm>
          <a:off x="0" y="0"/>
          <a:ext cx="0" cy="0"/>
          <a:chOff x="0" y="0"/>
          <a:chExt cx="0" cy="0"/>
        </a:xfrm>
      </p:grpSpPr>
      <p:sp>
        <p:nvSpPr>
          <p:cNvPr id="746" name="Google Shape;746;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7" name="Google Shape;747;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9" name="Shape 769"/>
        <p:cNvGrpSpPr/>
        <p:nvPr/>
      </p:nvGrpSpPr>
      <p:grpSpPr>
        <a:xfrm>
          <a:off x="0" y="0"/>
          <a:ext cx="0" cy="0"/>
          <a:chOff x="0" y="0"/>
          <a:chExt cx="0" cy="0"/>
        </a:xfrm>
      </p:grpSpPr>
      <p:sp>
        <p:nvSpPr>
          <p:cNvPr id="770" name="Google Shape;770;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1" name="Google Shape;771;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3" name="Shape 793"/>
        <p:cNvGrpSpPr/>
        <p:nvPr/>
      </p:nvGrpSpPr>
      <p:grpSpPr>
        <a:xfrm>
          <a:off x="0" y="0"/>
          <a:ext cx="0" cy="0"/>
          <a:chOff x="0" y="0"/>
          <a:chExt cx="0" cy="0"/>
        </a:xfrm>
      </p:grpSpPr>
      <p:sp>
        <p:nvSpPr>
          <p:cNvPr id="794" name="Google Shape;794;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95" name="Google Shape;795;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7" name="Shape 817"/>
        <p:cNvGrpSpPr/>
        <p:nvPr/>
      </p:nvGrpSpPr>
      <p:grpSpPr>
        <a:xfrm>
          <a:off x="0" y="0"/>
          <a:ext cx="0" cy="0"/>
          <a:chOff x="0" y="0"/>
          <a:chExt cx="0" cy="0"/>
        </a:xfrm>
      </p:grpSpPr>
      <p:sp>
        <p:nvSpPr>
          <p:cNvPr id="818" name="Google Shape;818;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19" name="Google Shape;819;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2" name="Google Shape;19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0" name="Google Shape;240;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1" lang="en-US"/>
              <a:t>ROI (Return on Investment)</a:t>
            </a:r>
            <a:r>
              <a:rPr lang="en-US"/>
              <a:t> is a financial metric used to evaluate the profitability of an investment. It measures the </a:t>
            </a:r>
            <a:r>
              <a:rPr b="1" lang="en-US"/>
              <a:t>gain or loss</a:t>
            </a:r>
            <a:r>
              <a:rPr lang="en-US"/>
              <a:t> generated relative to the initial cost.</a:t>
            </a:r>
            <a:endParaRPr/>
          </a:p>
        </p:txBody>
      </p:sp>
      <p:sp>
        <p:nvSpPr>
          <p:cNvPr id="241" name="Google Shape;241;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3" name="Google Shape;27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5" name="Shape 25"/>
        <p:cNvGrpSpPr/>
        <p:nvPr/>
      </p:nvGrpSpPr>
      <p:grpSpPr>
        <a:xfrm>
          <a:off x="0" y="0"/>
          <a:ext cx="0" cy="0"/>
          <a:chOff x="0" y="0"/>
          <a:chExt cx="0" cy="0"/>
        </a:xfrm>
      </p:grpSpPr>
      <p:sp>
        <p:nvSpPr>
          <p:cNvPr id="26" name="Google Shape;26;p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8" name="Google Shape;28;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5.jpg"/><Relationship Id="rId4" Type="http://schemas.openxmlformats.org/officeDocument/2006/relationships/image" Target="../media/image8.png"/><Relationship Id="rId5" Type="http://schemas.openxmlformats.org/officeDocument/2006/relationships/image" Target="../media/image7.jpg"/><Relationship Id="rId6" Type="http://schemas.openxmlformats.org/officeDocument/2006/relationships/image" Target="../media/image3.png"/><Relationship Id="rId7"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grpSp>
        <p:nvGrpSpPr>
          <p:cNvPr id="88" name="Google Shape;88;p13"/>
          <p:cNvGrpSpPr/>
          <p:nvPr/>
        </p:nvGrpSpPr>
        <p:grpSpPr>
          <a:xfrm rot="-1788554">
            <a:off x="14512781" y="-6819553"/>
            <a:ext cx="3057088" cy="18853023"/>
            <a:chOff x="0" y="-28575"/>
            <a:chExt cx="1174900" cy="5881411"/>
          </a:xfrm>
        </p:grpSpPr>
        <p:sp>
          <p:nvSpPr>
            <p:cNvPr id="89" name="Google Shape;89;p13"/>
            <p:cNvSpPr/>
            <p:nvPr/>
          </p:nvSpPr>
          <p:spPr>
            <a:xfrm>
              <a:off x="0" y="0"/>
              <a:ext cx="1174900" cy="5852836"/>
            </a:xfrm>
            <a:custGeom>
              <a:rect b="b" l="l" r="r" t="t"/>
              <a:pathLst>
                <a:path extrusionOk="0" h="5852836" w="1174900">
                  <a:moveTo>
                    <a:pt x="0" y="0"/>
                  </a:moveTo>
                  <a:lnTo>
                    <a:pt x="1174900" y="0"/>
                  </a:lnTo>
                  <a:lnTo>
                    <a:pt x="1174900" y="5852836"/>
                  </a:lnTo>
                  <a:lnTo>
                    <a:pt x="0" y="5852836"/>
                  </a:lnTo>
                  <a:close/>
                </a:path>
              </a:pathLst>
            </a:custGeom>
            <a:gradFill>
              <a:gsLst>
                <a:gs pos="0">
                  <a:srgbClr val="27AAE1"/>
                </a:gs>
                <a:gs pos="100000">
                  <a:srgbClr val="254287"/>
                </a:gs>
              </a:gsLst>
              <a:lin ang="0" scaled="0"/>
            </a:gradFill>
            <a:ln>
              <a:noFill/>
            </a:ln>
          </p:spPr>
        </p:sp>
        <p:sp>
          <p:nvSpPr>
            <p:cNvPr id="90" name="Google Shape;90;p13"/>
            <p:cNvSpPr txBox="1"/>
            <p:nvPr/>
          </p:nvSpPr>
          <p:spPr>
            <a:xfrm>
              <a:off x="0" y="-28575"/>
              <a:ext cx="1174900" cy="5881411"/>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91" name="Google Shape;91;p13"/>
          <p:cNvGrpSpPr/>
          <p:nvPr/>
        </p:nvGrpSpPr>
        <p:grpSpPr>
          <a:xfrm rot="-1788554">
            <a:off x="14622281" y="-5959188"/>
            <a:ext cx="970722" cy="5643002"/>
            <a:chOff x="0" y="-28575"/>
            <a:chExt cx="302828" cy="1760398"/>
          </a:xfrm>
        </p:grpSpPr>
        <p:sp>
          <p:nvSpPr>
            <p:cNvPr id="92" name="Google Shape;92;p13"/>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93" name="Google Shape;93;p13"/>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94" name="Google Shape;94;p13"/>
          <p:cNvGrpSpPr/>
          <p:nvPr/>
        </p:nvGrpSpPr>
        <p:grpSpPr>
          <a:xfrm>
            <a:off x="79550" y="7389569"/>
            <a:ext cx="9064449" cy="2402131"/>
            <a:chOff x="0" y="-28575"/>
            <a:chExt cx="8368158" cy="1383623"/>
          </a:xfrm>
        </p:grpSpPr>
        <p:sp>
          <p:nvSpPr>
            <p:cNvPr id="95" name="Google Shape;95;p13"/>
            <p:cNvSpPr/>
            <p:nvPr/>
          </p:nvSpPr>
          <p:spPr>
            <a:xfrm>
              <a:off x="0" y="0"/>
              <a:ext cx="8368158" cy="1355048"/>
            </a:xfrm>
            <a:custGeom>
              <a:rect b="b" l="l" r="r" t="t"/>
              <a:pathLst>
                <a:path extrusionOk="0" h="1355048" w="8368158">
                  <a:moveTo>
                    <a:pt x="8368158" y="677524"/>
                  </a:moveTo>
                  <a:lnTo>
                    <a:pt x="8164958" y="1355048"/>
                  </a:lnTo>
                  <a:lnTo>
                    <a:pt x="203200" y="1355048"/>
                  </a:lnTo>
                  <a:lnTo>
                    <a:pt x="0" y="677524"/>
                  </a:lnTo>
                  <a:lnTo>
                    <a:pt x="203200" y="0"/>
                  </a:lnTo>
                  <a:lnTo>
                    <a:pt x="8164958" y="0"/>
                  </a:lnTo>
                  <a:lnTo>
                    <a:pt x="8368158" y="677524"/>
                  </a:lnTo>
                  <a:close/>
                </a:path>
              </a:pathLst>
            </a:custGeom>
            <a:gradFill>
              <a:gsLst>
                <a:gs pos="0">
                  <a:srgbClr val="24307F"/>
                </a:gs>
                <a:gs pos="100000">
                  <a:srgbClr val="27AAE1"/>
                </a:gs>
              </a:gsLst>
              <a:lin ang="0" scaled="0"/>
            </a:gradFill>
            <a:ln>
              <a:noFill/>
            </a:ln>
          </p:spPr>
        </p:sp>
        <p:sp>
          <p:nvSpPr>
            <p:cNvPr id="96" name="Google Shape;96;p13"/>
            <p:cNvSpPr txBox="1"/>
            <p:nvPr/>
          </p:nvSpPr>
          <p:spPr>
            <a:xfrm>
              <a:off x="114300" y="-28575"/>
              <a:ext cx="8139559" cy="1383623"/>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97" name="Google Shape;97;p13"/>
          <p:cNvGrpSpPr/>
          <p:nvPr/>
        </p:nvGrpSpPr>
        <p:grpSpPr>
          <a:xfrm rot="1823122">
            <a:off x="16462039" y="2448576"/>
            <a:ext cx="3084545" cy="11431728"/>
            <a:chOff x="0" y="-28575"/>
            <a:chExt cx="962258" cy="3566255"/>
          </a:xfrm>
        </p:grpSpPr>
        <p:sp>
          <p:nvSpPr>
            <p:cNvPr id="98" name="Google Shape;98;p13"/>
            <p:cNvSpPr/>
            <p:nvPr/>
          </p:nvSpPr>
          <p:spPr>
            <a:xfrm>
              <a:off x="0" y="0"/>
              <a:ext cx="962258" cy="3537680"/>
            </a:xfrm>
            <a:custGeom>
              <a:rect b="b" l="l" r="r" t="t"/>
              <a:pathLst>
                <a:path extrusionOk="0" h="3537680" w="962258">
                  <a:moveTo>
                    <a:pt x="0" y="0"/>
                  </a:moveTo>
                  <a:lnTo>
                    <a:pt x="962258" y="0"/>
                  </a:lnTo>
                  <a:lnTo>
                    <a:pt x="962258" y="3537680"/>
                  </a:lnTo>
                  <a:lnTo>
                    <a:pt x="0" y="3537680"/>
                  </a:lnTo>
                  <a:close/>
                </a:path>
              </a:pathLst>
            </a:custGeom>
            <a:gradFill>
              <a:gsLst>
                <a:gs pos="0">
                  <a:srgbClr val="27AAE1"/>
                </a:gs>
                <a:gs pos="100000">
                  <a:srgbClr val="254287"/>
                </a:gs>
              </a:gsLst>
              <a:lin ang="0" scaled="0"/>
            </a:gradFill>
            <a:ln>
              <a:noFill/>
            </a:ln>
          </p:spPr>
        </p:sp>
        <p:sp>
          <p:nvSpPr>
            <p:cNvPr id="99" name="Google Shape;99;p13"/>
            <p:cNvSpPr txBox="1"/>
            <p:nvPr/>
          </p:nvSpPr>
          <p:spPr>
            <a:xfrm>
              <a:off x="0" y="-28575"/>
              <a:ext cx="962258" cy="3566255"/>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00" name="Google Shape;100;p13"/>
          <p:cNvGrpSpPr/>
          <p:nvPr/>
        </p:nvGrpSpPr>
        <p:grpSpPr>
          <a:xfrm rot="1840381">
            <a:off x="12987568" y="-5871073"/>
            <a:ext cx="3289392" cy="18204053"/>
            <a:chOff x="0" y="-28575"/>
            <a:chExt cx="1264529" cy="5678958"/>
          </a:xfrm>
        </p:grpSpPr>
        <p:sp>
          <p:nvSpPr>
            <p:cNvPr id="101" name="Google Shape;101;p13"/>
            <p:cNvSpPr/>
            <p:nvPr/>
          </p:nvSpPr>
          <p:spPr>
            <a:xfrm>
              <a:off x="0" y="0"/>
              <a:ext cx="1264529" cy="5650383"/>
            </a:xfrm>
            <a:custGeom>
              <a:rect b="b" l="l" r="r" t="t"/>
              <a:pathLst>
                <a:path extrusionOk="0" h="5650383" w="1264529">
                  <a:moveTo>
                    <a:pt x="0" y="0"/>
                  </a:moveTo>
                  <a:lnTo>
                    <a:pt x="1264529" y="0"/>
                  </a:lnTo>
                  <a:lnTo>
                    <a:pt x="1264529" y="5650383"/>
                  </a:lnTo>
                  <a:lnTo>
                    <a:pt x="0" y="5650383"/>
                  </a:lnTo>
                  <a:close/>
                </a:path>
              </a:pathLst>
            </a:custGeom>
            <a:gradFill>
              <a:gsLst>
                <a:gs pos="0">
                  <a:srgbClr val="29399D"/>
                </a:gs>
                <a:gs pos="100000">
                  <a:srgbClr val="1A2047"/>
                </a:gs>
              </a:gsLst>
              <a:lin ang="2100000" scaled="0"/>
            </a:gradFill>
            <a:ln>
              <a:noFill/>
            </a:ln>
          </p:spPr>
        </p:sp>
        <p:sp>
          <p:nvSpPr>
            <p:cNvPr id="102" name="Google Shape;102;p13"/>
            <p:cNvSpPr txBox="1"/>
            <p:nvPr/>
          </p:nvSpPr>
          <p:spPr>
            <a:xfrm>
              <a:off x="0" y="-28575"/>
              <a:ext cx="1264529"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03" name="Google Shape;103;p13"/>
          <p:cNvGrpSpPr/>
          <p:nvPr/>
        </p:nvGrpSpPr>
        <p:grpSpPr>
          <a:xfrm rot="1823122">
            <a:off x="14160899" y="4095452"/>
            <a:ext cx="986875" cy="9881831"/>
            <a:chOff x="0" y="-28575"/>
            <a:chExt cx="307867" cy="3082748"/>
          </a:xfrm>
        </p:grpSpPr>
        <p:sp>
          <p:nvSpPr>
            <p:cNvPr id="104" name="Google Shape;104;p13"/>
            <p:cNvSpPr/>
            <p:nvPr/>
          </p:nvSpPr>
          <p:spPr>
            <a:xfrm>
              <a:off x="0" y="0"/>
              <a:ext cx="307867" cy="3054173"/>
            </a:xfrm>
            <a:custGeom>
              <a:rect b="b" l="l" r="r" t="t"/>
              <a:pathLst>
                <a:path extrusionOk="0" h="3054173" w="307867">
                  <a:moveTo>
                    <a:pt x="0" y="0"/>
                  </a:moveTo>
                  <a:lnTo>
                    <a:pt x="307867" y="0"/>
                  </a:lnTo>
                  <a:lnTo>
                    <a:pt x="307867" y="3054173"/>
                  </a:lnTo>
                  <a:lnTo>
                    <a:pt x="0" y="3054173"/>
                  </a:lnTo>
                  <a:close/>
                </a:path>
              </a:pathLst>
            </a:custGeom>
            <a:gradFill>
              <a:gsLst>
                <a:gs pos="0">
                  <a:srgbClr val="27AAE1">
                    <a:alpha val="0"/>
                  </a:srgbClr>
                </a:gs>
                <a:gs pos="100000">
                  <a:srgbClr val="269ED6"/>
                </a:gs>
              </a:gsLst>
              <a:lin ang="5400000" scaled="0"/>
            </a:gradFill>
            <a:ln>
              <a:noFill/>
            </a:ln>
          </p:spPr>
        </p:sp>
        <p:sp>
          <p:nvSpPr>
            <p:cNvPr id="105" name="Google Shape;105;p13"/>
            <p:cNvSpPr txBox="1"/>
            <p:nvPr/>
          </p:nvSpPr>
          <p:spPr>
            <a:xfrm>
              <a:off x="0" y="-28575"/>
              <a:ext cx="307867" cy="308274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06" name="Google Shape;106;p13"/>
          <p:cNvGrpSpPr/>
          <p:nvPr/>
        </p:nvGrpSpPr>
        <p:grpSpPr>
          <a:xfrm>
            <a:off x="9144000" y="8383873"/>
            <a:ext cx="1297331" cy="1206113"/>
            <a:chOff x="0" y="-57150"/>
            <a:chExt cx="812800" cy="755650"/>
          </a:xfrm>
        </p:grpSpPr>
        <p:sp>
          <p:nvSpPr>
            <p:cNvPr id="107" name="Google Shape;107;p13"/>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108" name="Google Shape;108;p13"/>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09" name="Google Shape;109;p13"/>
          <p:cNvGrpSpPr/>
          <p:nvPr/>
        </p:nvGrpSpPr>
        <p:grpSpPr>
          <a:xfrm>
            <a:off x="16931389" y="1356223"/>
            <a:ext cx="911369" cy="847289"/>
            <a:chOff x="0" y="-57150"/>
            <a:chExt cx="812800" cy="755650"/>
          </a:xfrm>
        </p:grpSpPr>
        <p:sp>
          <p:nvSpPr>
            <p:cNvPr id="110" name="Google Shape;110;p13"/>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111" name="Google Shape;111;p13"/>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cxnSp>
        <p:nvCxnSpPr>
          <p:cNvPr id="112" name="Google Shape;112;p13"/>
          <p:cNvCxnSpPr/>
          <p:nvPr/>
        </p:nvCxnSpPr>
        <p:spPr>
          <a:xfrm rot="10800000">
            <a:off x="-5410200" y="6896100"/>
            <a:ext cx="8787885" cy="0"/>
          </a:xfrm>
          <a:prstGeom prst="straightConnector1">
            <a:avLst/>
          </a:prstGeom>
          <a:noFill/>
          <a:ln cap="flat" cmpd="sng" w="57150">
            <a:solidFill>
              <a:srgbClr val="24307F"/>
            </a:solidFill>
            <a:prstDash val="solid"/>
            <a:round/>
            <a:headEnd len="lg" w="lg" type="oval"/>
            <a:tailEnd len="sm" w="sm" type="none"/>
          </a:ln>
        </p:spPr>
      </p:cxnSp>
      <p:sp>
        <p:nvSpPr>
          <p:cNvPr id="113" name="Google Shape;113;p13"/>
          <p:cNvSpPr/>
          <p:nvPr/>
        </p:nvSpPr>
        <p:spPr>
          <a:xfrm>
            <a:off x="124273" y="86957"/>
            <a:ext cx="4192885" cy="908772"/>
          </a:xfrm>
          <a:custGeom>
            <a:rect b="b" l="l" r="r" t="t"/>
            <a:pathLst>
              <a:path extrusionOk="0" h="908772" w="4192885">
                <a:moveTo>
                  <a:pt x="0" y="0"/>
                </a:moveTo>
                <a:lnTo>
                  <a:pt x="4192885" y="0"/>
                </a:lnTo>
                <a:lnTo>
                  <a:pt x="4192885" y="908772"/>
                </a:lnTo>
                <a:lnTo>
                  <a:pt x="0" y="908772"/>
                </a:lnTo>
                <a:lnTo>
                  <a:pt x="0" y="0"/>
                </a:lnTo>
                <a:close/>
              </a:path>
            </a:pathLst>
          </a:custGeom>
          <a:blipFill rotWithShape="1">
            <a:blip r:embed="rId3">
              <a:alphaModFix/>
            </a:blip>
            <a:stretch>
              <a:fillRect b="0" l="0" r="0" t="0"/>
            </a:stretch>
          </a:blipFill>
          <a:ln>
            <a:noFill/>
          </a:ln>
        </p:spPr>
      </p:sp>
      <p:sp>
        <p:nvSpPr>
          <p:cNvPr id="114" name="Google Shape;114;p13"/>
          <p:cNvSpPr/>
          <p:nvPr/>
        </p:nvSpPr>
        <p:spPr>
          <a:xfrm>
            <a:off x="16354916" y="177585"/>
            <a:ext cx="1808769" cy="765616"/>
          </a:xfrm>
          <a:custGeom>
            <a:rect b="b" l="l" r="r" t="t"/>
            <a:pathLst>
              <a:path extrusionOk="0" h="765616" w="1808769">
                <a:moveTo>
                  <a:pt x="0" y="0"/>
                </a:moveTo>
                <a:lnTo>
                  <a:pt x="1808768" y="0"/>
                </a:lnTo>
                <a:lnTo>
                  <a:pt x="1808768" y="765616"/>
                </a:lnTo>
                <a:lnTo>
                  <a:pt x="0" y="765616"/>
                </a:lnTo>
                <a:lnTo>
                  <a:pt x="0" y="0"/>
                </a:lnTo>
                <a:close/>
              </a:path>
            </a:pathLst>
          </a:custGeom>
          <a:blipFill rotWithShape="1">
            <a:blip r:embed="rId4">
              <a:alphaModFix/>
            </a:blip>
            <a:stretch>
              <a:fillRect b="0" l="0" r="0" t="0"/>
            </a:stretch>
          </a:blipFill>
          <a:ln>
            <a:noFill/>
          </a:ln>
        </p:spPr>
      </p:sp>
      <p:sp>
        <p:nvSpPr>
          <p:cNvPr id="115" name="Google Shape;115;p13"/>
          <p:cNvSpPr txBox="1"/>
          <p:nvPr/>
        </p:nvSpPr>
        <p:spPr>
          <a:xfrm>
            <a:off x="-2219" y="1054891"/>
            <a:ext cx="9139015" cy="156966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4800" u="none" cap="none" strike="noStrike">
                <a:solidFill>
                  <a:schemeClr val="dk1"/>
                </a:solidFill>
                <a:latin typeface="Phetsarath"/>
                <a:ea typeface="Phetsarath"/>
                <a:cs typeface="Phetsarath"/>
                <a:sym typeface="Phetsarath"/>
              </a:rPr>
              <a:t>ການຫັນເປັນ ດີຈີຕອລ</a:t>
            </a:r>
            <a:endParaRPr/>
          </a:p>
          <a:p>
            <a:pPr indent="0" lvl="0" marL="0" marR="0" rtl="0" algn="ctr">
              <a:spcBef>
                <a:spcPts val="0"/>
              </a:spcBef>
              <a:spcAft>
                <a:spcPts val="0"/>
              </a:spcAft>
              <a:buNone/>
            </a:pPr>
            <a:r>
              <a:rPr b="1" i="0" lang="en-US" sz="4800" u="none" cap="none" strike="noStrike">
                <a:solidFill>
                  <a:schemeClr val="dk1"/>
                </a:solidFill>
                <a:latin typeface="Calibri"/>
                <a:ea typeface="Calibri"/>
                <a:cs typeface="Calibri"/>
                <a:sym typeface="Calibri"/>
              </a:rPr>
              <a:t>Digital Transformation</a:t>
            </a:r>
            <a:endParaRPr b="1" i="0" sz="4800" u="none" cap="none" strike="noStrike">
              <a:solidFill>
                <a:schemeClr val="dk1"/>
              </a:solidFill>
              <a:latin typeface="Phetsarath"/>
              <a:ea typeface="Phetsarath"/>
              <a:cs typeface="Phetsarath"/>
              <a:sym typeface="Phetsarath"/>
            </a:endParaRPr>
          </a:p>
        </p:txBody>
      </p:sp>
      <p:sp>
        <p:nvSpPr>
          <p:cNvPr id="116" name="Google Shape;116;p13"/>
          <p:cNvSpPr txBox="1"/>
          <p:nvPr/>
        </p:nvSpPr>
        <p:spPr>
          <a:xfrm>
            <a:off x="194466" y="7572067"/>
            <a:ext cx="8797134" cy="2067233"/>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Clr>
                <a:schemeClr val="lt1"/>
              </a:buClr>
              <a:buSzPts val="2800"/>
              <a:buFont typeface="Arial"/>
              <a:buNone/>
            </a:pPr>
            <a:r>
              <a:rPr b="1" i="0" lang="en-US" sz="2800" u="none" cap="none" strike="noStrike">
                <a:solidFill>
                  <a:schemeClr val="lt1"/>
                </a:solidFill>
                <a:latin typeface="Arial"/>
                <a:ea typeface="Arial"/>
                <a:cs typeface="Arial"/>
                <a:sym typeface="Arial"/>
              </a:rPr>
              <a:t>Refs. </a:t>
            </a:r>
            <a:endParaRPr/>
          </a:p>
          <a:p>
            <a:pPr indent="0" lvl="0" marL="0" marR="0" rtl="0" algn="l">
              <a:lnSpc>
                <a:spcPct val="125000"/>
              </a:lnSpc>
              <a:spcBef>
                <a:spcPts val="1000"/>
              </a:spcBef>
              <a:spcAft>
                <a:spcPts val="0"/>
              </a:spcAft>
              <a:buClr>
                <a:schemeClr val="lt1"/>
              </a:buClr>
              <a:buSzPts val="2000"/>
              <a:buFont typeface="Arial"/>
              <a:buNone/>
            </a:pPr>
            <a:r>
              <a:rPr b="1" i="0" lang="en-US" sz="2000" u="none" cap="none" strike="noStrike">
                <a:solidFill>
                  <a:schemeClr val="lt1"/>
                </a:solidFill>
                <a:latin typeface="Arial"/>
                <a:ea typeface="Arial"/>
                <a:cs typeface="Arial"/>
                <a:sym typeface="Arial"/>
              </a:rPr>
              <a:t>FINAL DRAFT: January, 2025</a:t>
            </a:r>
            <a:endParaRPr b="1" i="0" sz="2000" u="none" cap="none" strike="noStrike">
              <a:solidFill>
                <a:schemeClr val="lt1"/>
              </a:solidFill>
              <a:latin typeface="Arial"/>
              <a:ea typeface="Arial"/>
              <a:cs typeface="Arial"/>
              <a:sym typeface="Arial"/>
            </a:endParaRPr>
          </a:p>
          <a:p>
            <a:pPr indent="0" lvl="0" marL="0" marR="0" rtl="0" algn="l">
              <a:spcBef>
                <a:spcPts val="0"/>
              </a:spcBef>
              <a:spcAft>
                <a:spcPts val="0"/>
              </a:spcAft>
              <a:buNone/>
            </a:pPr>
            <a:r>
              <a:rPr b="1" i="0" lang="en-US" sz="2000" u="none" cap="none" strike="noStrike">
                <a:solidFill>
                  <a:schemeClr val="lt1"/>
                </a:solidFill>
                <a:latin typeface="Arial"/>
                <a:ea typeface="Arial"/>
                <a:cs typeface="Arial"/>
                <a:sym typeface="Arial"/>
              </a:rPr>
              <a:t>Rui Mendes (UL-IST), Ana Lucas (UL-IST) &amp; Isabella Freitas (UL-IST) </a:t>
            </a:r>
            <a:endParaRPr/>
          </a:p>
          <a:p>
            <a:pPr indent="0" lvl="0" marL="0" marR="0" rtl="0" algn="l">
              <a:spcBef>
                <a:spcPts val="0"/>
              </a:spcBef>
              <a:spcAft>
                <a:spcPts val="0"/>
              </a:spcAft>
              <a:buNone/>
            </a:pPr>
            <a:r>
              <a:rPr b="1" lang="en-US" sz="2000">
                <a:solidFill>
                  <a:schemeClr val="lt1"/>
                </a:solidFill>
                <a:latin typeface="Arial"/>
                <a:ea typeface="Arial"/>
                <a:cs typeface="Arial"/>
                <a:sym typeface="Arial"/>
              </a:rPr>
              <a:t>Presented: Prof. Dr. Ing. José Ramón Trillo, University of Granada</a:t>
            </a:r>
            <a:endParaRPr b="1" sz="2000">
              <a:solidFill>
                <a:schemeClr val="lt1"/>
              </a:solidFill>
              <a:latin typeface="Arial"/>
              <a:ea typeface="Arial"/>
              <a:cs typeface="Arial"/>
              <a:sym typeface="Arial"/>
            </a:endParaRPr>
          </a:p>
          <a:p>
            <a:pPr indent="0" lvl="0" marL="0" marR="0" rtl="0" algn="l">
              <a:spcBef>
                <a:spcPts val="0"/>
              </a:spcBef>
              <a:spcAft>
                <a:spcPts val="0"/>
              </a:spcAft>
              <a:buNone/>
            </a:pPr>
            <a:r>
              <a:rPr b="1" lang="en-US" sz="2000">
                <a:solidFill>
                  <a:schemeClr val="lt1"/>
                </a:solidFill>
                <a:latin typeface="Arial"/>
                <a:ea typeface="Arial"/>
                <a:cs typeface="Arial"/>
                <a:sym typeface="Arial"/>
              </a:rPr>
              <a:t>Modified and presented: Thongsouk KEOMANY</a:t>
            </a:r>
            <a:endParaRPr b="1" sz="2000">
              <a:solidFill>
                <a:schemeClr val="lt1"/>
              </a:solidFill>
              <a:latin typeface="Arial"/>
              <a:ea typeface="Arial"/>
              <a:cs typeface="Arial"/>
              <a:sym typeface="Arial"/>
            </a:endParaRPr>
          </a:p>
        </p:txBody>
      </p:sp>
      <p:sp>
        <p:nvSpPr>
          <p:cNvPr id="117" name="Google Shape;117;p13"/>
          <p:cNvSpPr txBox="1"/>
          <p:nvPr/>
        </p:nvSpPr>
        <p:spPr>
          <a:xfrm>
            <a:off x="636387" y="3604379"/>
            <a:ext cx="11098413" cy="3139321"/>
          </a:xfrm>
          <a:prstGeom prst="rect">
            <a:avLst/>
          </a:prstGeom>
          <a:noFill/>
          <a:ln>
            <a:noFill/>
          </a:ln>
        </p:spPr>
        <p:txBody>
          <a:bodyPr anchorCtr="0" anchor="t" bIns="45700" lIns="91425" spcFirstLastPara="1" rIns="91425" wrap="square" tIns="45700">
            <a:spAutoFit/>
          </a:bodyPr>
          <a:lstStyle/>
          <a:p>
            <a:pPr indent="-742950" lvl="0" marL="742950" marR="0" rtl="0" algn="l">
              <a:spcBef>
                <a:spcPts val="0"/>
              </a:spcBef>
              <a:spcAft>
                <a:spcPts val="0"/>
              </a:spcAft>
              <a:buClr>
                <a:schemeClr val="dk1"/>
              </a:buClr>
              <a:buSzPts val="3600"/>
              <a:buFont typeface="Phetsarath"/>
              <a:buAutoNum type="arabicPeriod"/>
            </a:pPr>
            <a:r>
              <a:rPr b="1" lang="en-US" sz="3600">
                <a:solidFill>
                  <a:schemeClr val="dk1"/>
                </a:solidFill>
                <a:latin typeface="Phetsarath"/>
                <a:ea typeface="Phetsarath"/>
                <a:cs typeface="Phetsarath"/>
                <a:sym typeface="Phetsarath"/>
              </a:rPr>
              <a:t>ຄວາມເຂົ້າໃຈກ່ຽວກັບການຫັນເປັນ ດີຈີຕອລ </a:t>
            </a:r>
            <a:endParaRPr/>
          </a:p>
          <a:p>
            <a:pPr indent="0" lvl="0" marL="0" marR="0" rtl="0" algn="l">
              <a:spcBef>
                <a:spcPts val="0"/>
              </a:spcBef>
              <a:spcAft>
                <a:spcPts val="0"/>
              </a:spcAft>
              <a:buNone/>
            </a:pPr>
            <a:r>
              <a:rPr b="1" lang="en-US" sz="3600">
                <a:solidFill>
                  <a:schemeClr val="dk1"/>
                </a:solidFill>
                <a:latin typeface="Phetsarath"/>
                <a:ea typeface="Phetsarath"/>
                <a:cs typeface="Phetsarath"/>
                <a:sym typeface="Phetsarath"/>
              </a:rPr>
              <a:t>	Understanding Digital Transformation</a:t>
            </a:r>
            <a:endParaRPr b="1" sz="3600">
              <a:solidFill>
                <a:schemeClr val="dk1"/>
              </a:solidFill>
              <a:latin typeface="Phetsarath"/>
              <a:ea typeface="Phetsarath"/>
              <a:cs typeface="Phetsarath"/>
              <a:sym typeface="Phetsarath"/>
            </a:endParaRPr>
          </a:p>
          <a:p>
            <a:pPr indent="0" lvl="0" marL="0" marR="0" rtl="0" algn="l">
              <a:spcBef>
                <a:spcPts val="0"/>
              </a:spcBef>
              <a:spcAft>
                <a:spcPts val="0"/>
              </a:spcAft>
              <a:buNone/>
            </a:pPr>
            <a:r>
              <a:t/>
            </a:r>
            <a:endParaRPr b="1" sz="3600">
              <a:solidFill>
                <a:schemeClr val="dk1"/>
              </a:solidFill>
              <a:latin typeface="Phetsarath"/>
              <a:ea typeface="Phetsarath"/>
              <a:cs typeface="Phetsarath"/>
              <a:sym typeface="Phetsarath"/>
            </a:endParaRPr>
          </a:p>
          <a:p>
            <a:pPr indent="0" lvl="0" marL="0" marR="0" rtl="0" algn="l">
              <a:spcBef>
                <a:spcPts val="0"/>
              </a:spcBef>
              <a:spcAft>
                <a:spcPts val="0"/>
              </a:spcAft>
              <a:buNone/>
            </a:pPr>
            <a:r>
              <a:rPr b="1" lang="en-US" sz="3600">
                <a:solidFill>
                  <a:schemeClr val="dk1"/>
                </a:solidFill>
                <a:latin typeface="Phetsarath"/>
                <a:ea typeface="Phetsarath"/>
                <a:cs typeface="Phetsarath"/>
                <a:sym typeface="Phetsarath"/>
              </a:rPr>
              <a:t>2. ຄວາມເປັນຜູ້ນໍາທາງຍຸດທະສາດການຫັນເປັນດີຈີຕອລ </a:t>
            </a:r>
            <a:endParaRPr/>
          </a:p>
          <a:p>
            <a:pPr indent="0" lvl="0" marL="0" marR="0" rtl="0" algn="l">
              <a:spcBef>
                <a:spcPts val="0"/>
              </a:spcBef>
              <a:spcAft>
                <a:spcPts val="0"/>
              </a:spcAft>
              <a:buNone/>
            </a:pPr>
            <a:r>
              <a:rPr b="1" lang="en-US" sz="3600">
                <a:solidFill>
                  <a:schemeClr val="dk1"/>
                </a:solidFill>
                <a:latin typeface="Phetsarath"/>
                <a:ea typeface="Phetsarath"/>
                <a:cs typeface="Phetsarath"/>
                <a:sym typeface="Phetsarath"/>
              </a:rPr>
              <a:t>	Strategic Leadership in Digital Transformation</a:t>
            </a:r>
            <a:br>
              <a:rPr b="1" lang="en-US" sz="7200">
                <a:solidFill>
                  <a:schemeClr val="dk1"/>
                </a:solidFill>
                <a:latin typeface="Calibri"/>
                <a:ea typeface="Calibri"/>
                <a:cs typeface="Calibri"/>
                <a:sym typeface="Calibri"/>
              </a:rPr>
            </a:br>
            <a:endParaRPr sz="180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22"/>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300" name="Google Shape;300;p22"/>
          <p:cNvGrpSpPr/>
          <p:nvPr/>
        </p:nvGrpSpPr>
        <p:grpSpPr>
          <a:xfrm rot="1856417">
            <a:off x="1652615" y="-2000734"/>
            <a:ext cx="970722" cy="5643002"/>
            <a:chOff x="0" y="-28575"/>
            <a:chExt cx="302828" cy="1760398"/>
          </a:xfrm>
        </p:grpSpPr>
        <p:sp>
          <p:nvSpPr>
            <p:cNvPr id="301" name="Google Shape;301;p22"/>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302" name="Google Shape;302;p22"/>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03" name="Google Shape;303;p22"/>
          <p:cNvGrpSpPr/>
          <p:nvPr/>
        </p:nvGrpSpPr>
        <p:grpSpPr>
          <a:xfrm rot="1840381">
            <a:off x="-346384" y="-5759663"/>
            <a:ext cx="3219521" cy="20547366"/>
            <a:chOff x="-278044" y="-759598"/>
            <a:chExt cx="1555001" cy="6409981"/>
          </a:xfrm>
        </p:grpSpPr>
        <p:sp>
          <p:nvSpPr>
            <p:cNvPr id="304" name="Google Shape;304;p22"/>
            <p:cNvSpPr/>
            <p:nvPr/>
          </p:nvSpPr>
          <p:spPr>
            <a:xfrm>
              <a:off x="-278044" y="-759598"/>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305" name="Google Shape;305;p22"/>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06" name="Google Shape;306;p22"/>
          <p:cNvGrpSpPr/>
          <p:nvPr/>
        </p:nvGrpSpPr>
        <p:grpSpPr>
          <a:xfrm rot="-1788554">
            <a:off x="-448032" y="507295"/>
            <a:ext cx="3766175" cy="12987878"/>
            <a:chOff x="0" y="-28575"/>
            <a:chExt cx="1174900" cy="4051714"/>
          </a:xfrm>
        </p:grpSpPr>
        <p:sp>
          <p:nvSpPr>
            <p:cNvPr id="307" name="Google Shape;307;p22"/>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308" name="Google Shape;308;p22"/>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09" name="Google Shape;309;p22"/>
          <p:cNvGrpSpPr/>
          <p:nvPr/>
        </p:nvGrpSpPr>
        <p:grpSpPr>
          <a:xfrm>
            <a:off x="783779" y="8190502"/>
            <a:ext cx="896410" cy="833382"/>
            <a:chOff x="0" y="-57150"/>
            <a:chExt cx="812800" cy="755650"/>
          </a:xfrm>
        </p:grpSpPr>
        <p:sp>
          <p:nvSpPr>
            <p:cNvPr id="310" name="Google Shape;310;p22"/>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311" name="Google Shape;311;p22"/>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12" name="Google Shape;312;p22"/>
          <p:cNvGrpSpPr/>
          <p:nvPr/>
        </p:nvGrpSpPr>
        <p:grpSpPr>
          <a:xfrm>
            <a:off x="-324674" y="-339738"/>
            <a:ext cx="18943852" cy="1199787"/>
            <a:chOff x="0" y="-57150"/>
            <a:chExt cx="4989327" cy="315993"/>
          </a:xfrm>
        </p:grpSpPr>
        <p:sp>
          <p:nvSpPr>
            <p:cNvPr id="313" name="Google Shape;313;p22"/>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314" name="Google Shape;314;p22"/>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15" name="Google Shape;315;p22"/>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316" name="Google Shape;316;p22"/>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317" name="Google Shape;317;p22"/>
          <p:cNvSpPr txBox="1"/>
          <p:nvPr/>
        </p:nvSpPr>
        <p:spPr>
          <a:xfrm>
            <a:off x="4004931" y="2552700"/>
            <a:ext cx="14054469" cy="6124754"/>
          </a:xfrm>
          <a:prstGeom prst="rect">
            <a:avLst/>
          </a:prstGeom>
          <a:noFill/>
          <a:ln>
            <a:noFill/>
          </a:ln>
        </p:spPr>
        <p:txBody>
          <a:bodyPr anchorCtr="0" anchor="t" bIns="45700" lIns="91425" spcFirstLastPara="1" rIns="91425" wrap="square" tIns="45700">
            <a:spAutoFit/>
          </a:bodyPr>
          <a:lstStyle/>
          <a:p>
            <a:pPr indent="-457200" lvl="0" marL="457200" marR="0" rtl="0" algn="just">
              <a:spcBef>
                <a:spcPts val="0"/>
              </a:spcBef>
              <a:spcAft>
                <a:spcPts val="0"/>
              </a:spcAft>
              <a:buClr>
                <a:schemeClr val="dk1"/>
              </a:buClr>
              <a:buSzPts val="2800"/>
              <a:buFont typeface="Noto Sans Symbols"/>
              <a:buChar char="❑"/>
            </a:pPr>
            <a:r>
              <a:rPr b="1" lang="en-US" sz="2800">
                <a:solidFill>
                  <a:schemeClr val="dk1"/>
                </a:solidFill>
                <a:latin typeface="Calibri"/>
                <a:ea typeface="Calibri"/>
                <a:cs typeface="Calibri"/>
                <a:sym typeface="Calibri"/>
              </a:rPr>
              <a:t>Investing in Talent &amp; Skills</a:t>
            </a:r>
            <a:endParaRPr/>
          </a:p>
          <a:p>
            <a:pPr indent="-342900" lvl="1" marL="8001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Upskilling employees in </a:t>
            </a:r>
            <a:r>
              <a:rPr b="1" i="0" lang="en-US" sz="2800" u="none" cap="none" strike="noStrike">
                <a:solidFill>
                  <a:schemeClr val="dk1"/>
                </a:solidFill>
                <a:latin typeface="Calibri"/>
                <a:ea typeface="Calibri"/>
                <a:cs typeface="Calibri"/>
                <a:sym typeface="Calibri"/>
              </a:rPr>
              <a:t>AI, data analytics, cloud computing, and automation</a:t>
            </a:r>
            <a:r>
              <a:rPr b="0" i="0" lang="en-US" sz="2800" u="none" cap="none" strike="noStrike">
                <a:solidFill>
                  <a:schemeClr val="dk1"/>
                </a:solidFill>
                <a:latin typeface="Calibri"/>
                <a:ea typeface="Calibri"/>
                <a:cs typeface="Calibri"/>
                <a:sym typeface="Calibri"/>
              </a:rPr>
              <a:t>.</a:t>
            </a:r>
            <a:endParaRPr/>
          </a:p>
          <a:p>
            <a:pPr indent="-342900" lvl="1" marL="8001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Hiring or developing </a:t>
            </a:r>
            <a:r>
              <a:rPr b="1" i="0" lang="en-US" sz="2800" u="none" cap="none" strike="noStrike">
                <a:solidFill>
                  <a:schemeClr val="dk1"/>
                </a:solidFill>
                <a:latin typeface="Calibri"/>
                <a:ea typeface="Calibri"/>
                <a:cs typeface="Calibri"/>
                <a:sym typeface="Calibri"/>
              </a:rPr>
              <a:t>digital leaders</a:t>
            </a:r>
            <a:r>
              <a:rPr b="0" i="0" lang="en-US" sz="2800" u="none" cap="none" strike="noStrike">
                <a:solidFill>
                  <a:schemeClr val="dk1"/>
                </a:solidFill>
                <a:latin typeface="Calibri"/>
                <a:ea typeface="Calibri"/>
                <a:cs typeface="Calibri"/>
                <a:sym typeface="Calibri"/>
              </a:rPr>
              <a:t> who can implement and manage transformation.</a:t>
            </a:r>
            <a:endParaRPr/>
          </a:p>
          <a:p>
            <a:pPr indent="-342900" lvl="1" marL="8001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Encouraging a </a:t>
            </a:r>
            <a:r>
              <a:rPr b="1" i="0" lang="en-US" sz="2800" u="none" cap="none" strike="noStrike">
                <a:solidFill>
                  <a:schemeClr val="dk1"/>
                </a:solidFill>
                <a:latin typeface="Calibri"/>
                <a:ea typeface="Calibri"/>
                <a:cs typeface="Calibri"/>
                <a:sym typeface="Calibri"/>
              </a:rPr>
              <a:t>collaborative work environment</a:t>
            </a:r>
            <a:r>
              <a:rPr b="0" i="0" lang="en-US" sz="2800" u="none" cap="none" strike="noStrike">
                <a:solidFill>
                  <a:schemeClr val="dk1"/>
                </a:solidFill>
                <a:latin typeface="Calibri"/>
                <a:ea typeface="Calibri"/>
                <a:cs typeface="Calibri"/>
                <a:sym typeface="Calibri"/>
              </a:rPr>
              <a:t> between IT and business teams.</a:t>
            </a:r>
            <a:endParaRPr b="1" i="0" sz="2800" u="none" cap="none" strike="noStrike">
              <a:solidFill>
                <a:schemeClr val="dk1"/>
              </a:solidFill>
              <a:latin typeface="Calibri"/>
              <a:ea typeface="Calibri"/>
              <a:cs typeface="Calibri"/>
              <a:sym typeface="Calibri"/>
            </a:endParaRPr>
          </a:p>
          <a:p>
            <a:pPr indent="-457200" lvl="0" marL="457200" marR="0" rtl="0" algn="just">
              <a:spcBef>
                <a:spcPts val="0"/>
              </a:spcBef>
              <a:spcAft>
                <a:spcPts val="0"/>
              </a:spcAft>
              <a:buClr>
                <a:schemeClr val="dk1"/>
              </a:buClr>
              <a:buSzPts val="2800"/>
              <a:buFont typeface="Noto Sans Symbols"/>
              <a:buChar char="❑"/>
            </a:pPr>
            <a:r>
              <a:rPr b="1" lang="en-US" sz="2800">
                <a:solidFill>
                  <a:schemeClr val="dk1"/>
                </a:solidFill>
                <a:latin typeface="Phetsarath"/>
                <a:ea typeface="Phetsarath"/>
                <a:cs typeface="Phetsarath"/>
                <a:sym typeface="Phetsarath"/>
              </a:rPr>
              <a:t>Investing in Technology and Infrastructure</a:t>
            </a:r>
            <a:endParaRPr b="1" sz="2800">
              <a:solidFill>
                <a:schemeClr val="dk1"/>
              </a:solidFill>
              <a:latin typeface="Phetsarath"/>
              <a:ea typeface="Phetsarath"/>
              <a:cs typeface="Phetsarath"/>
              <a:sym typeface="Phetsarath"/>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Phetsarath"/>
                <a:ea typeface="Phetsarath"/>
                <a:cs typeface="Phetsarath"/>
                <a:sym typeface="Phetsarath"/>
              </a:rPr>
              <a:t>Evaluate and select technologies that align with organizational goals and user needs.</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Phetsarath"/>
                <a:ea typeface="Phetsarath"/>
                <a:cs typeface="Phetsarath"/>
                <a:sym typeface="Phetsarath"/>
              </a:rPr>
              <a:t>Consider factors such as scalability, ease of use, and integration capabilities.</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Phetsarath"/>
                <a:ea typeface="Phetsarath"/>
                <a:cs typeface="Phetsarath"/>
                <a:sym typeface="Phetsarath"/>
              </a:rPr>
              <a:t>Assess existing infrastructure to ensure it can support new technologies.</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Phetsarath"/>
                <a:ea typeface="Phetsarath"/>
                <a:cs typeface="Phetsarath"/>
                <a:sym typeface="Phetsarath"/>
              </a:rPr>
              <a:t>Plan for necessary upgrades and investments to facilitate implementation.</a:t>
            </a:r>
            <a:endParaRPr b="1" i="0" sz="2800" u="none" cap="none" strike="noStrike">
              <a:solidFill>
                <a:schemeClr val="dk1"/>
              </a:solidFill>
              <a:latin typeface="Calibri"/>
              <a:ea typeface="Calibri"/>
              <a:cs typeface="Calibri"/>
              <a:sym typeface="Calibri"/>
            </a:endParaRPr>
          </a:p>
          <a:p>
            <a:pPr indent="-457200" lvl="0" marL="457200" marR="0" rtl="0" algn="just">
              <a:spcBef>
                <a:spcPts val="0"/>
              </a:spcBef>
              <a:spcAft>
                <a:spcPts val="0"/>
              </a:spcAft>
              <a:buClr>
                <a:schemeClr val="dk1"/>
              </a:buClr>
              <a:buSzPts val="2800"/>
              <a:buFont typeface="Noto Sans Symbols"/>
              <a:buChar char="❑"/>
            </a:pPr>
            <a:r>
              <a:rPr b="1" lang="en-US" sz="2800">
                <a:solidFill>
                  <a:schemeClr val="dk1"/>
                </a:solidFill>
                <a:latin typeface="Calibri"/>
                <a:ea typeface="Calibri"/>
                <a:cs typeface="Calibri"/>
                <a:sym typeface="Calibri"/>
              </a:rPr>
              <a:t>Overcoming Resistance &amp; Managing Change</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Employees may fear job loss or struggle with </a:t>
            </a:r>
            <a:r>
              <a:rPr b="1" i="0" lang="en-US" sz="2800" u="none" cap="none" strike="noStrike">
                <a:solidFill>
                  <a:schemeClr val="dk1"/>
                </a:solidFill>
                <a:latin typeface="Calibri"/>
                <a:ea typeface="Calibri"/>
                <a:cs typeface="Calibri"/>
                <a:sym typeface="Calibri"/>
              </a:rPr>
              <a:t>new technologies</a:t>
            </a:r>
            <a:r>
              <a:rPr b="0" i="0" lang="en-US" sz="2800" u="none" cap="none" strike="noStrike">
                <a:solidFill>
                  <a:schemeClr val="dk1"/>
                </a:solidFill>
                <a:latin typeface="Calibri"/>
                <a:ea typeface="Calibri"/>
                <a:cs typeface="Calibri"/>
                <a:sym typeface="Calibri"/>
              </a:rPr>
              <a:t>.</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Leaders should </a:t>
            </a:r>
            <a:r>
              <a:rPr b="1" i="0" lang="en-US" sz="2800" u="none" cap="none" strike="noStrike">
                <a:solidFill>
                  <a:schemeClr val="dk1"/>
                </a:solidFill>
                <a:latin typeface="Calibri"/>
                <a:ea typeface="Calibri"/>
                <a:cs typeface="Calibri"/>
                <a:sym typeface="Calibri"/>
              </a:rPr>
              <a:t>communicate transparently</a:t>
            </a:r>
            <a:r>
              <a:rPr b="0" i="0" lang="en-US" sz="2800" u="none" cap="none" strike="noStrike">
                <a:solidFill>
                  <a:schemeClr val="dk1"/>
                </a:solidFill>
                <a:latin typeface="Calibri"/>
                <a:ea typeface="Calibri"/>
                <a:cs typeface="Calibri"/>
                <a:sym typeface="Calibri"/>
              </a:rPr>
              <a:t> and involve teams in the transition.</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Provide </a:t>
            </a:r>
            <a:r>
              <a:rPr b="1" i="0" lang="en-US" sz="2800" u="none" cap="none" strike="noStrike">
                <a:solidFill>
                  <a:schemeClr val="dk1"/>
                </a:solidFill>
                <a:latin typeface="Calibri"/>
                <a:ea typeface="Calibri"/>
                <a:cs typeface="Calibri"/>
                <a:sym typeface="Calibri"/>
              </a:rPr>
              <a:t>training and support</a:t>
            </a:r>
            <a:r>
              <a:rPr b="0" i="0" lang="en-US" sz="2800" u="none" cap="none" strike="noStrike">
                <a:solidFill>
                  <a:schemeClr val="dk1"/>
                </a:solidFill>
                <a:latin typeface="Calibri"/>
                <a:ea typeface="Calibri"/>
                <a:cs typeface="Calibri"/>
                <a:sym typeface="Calibri"/>
              </a:rPr>
              <a:t> to ensure a smooth adoption process.</a:t>
            </a:r>
            <a:endParaRPr/>
          </a:p>
        </p:txBody>
      </p:sp>
      <p:sp>
        <p:nvSpPr>
          <p:cNvPr id="318" name="Google Shape;318;p22"/>
          <p:cNvSpPr txBox="1"/>
          <p:nvPr/>
        </p:nvSpPr>
        <p:spPr>
          <a:xfrm>
            <a:off x="4648199" y="876300"/>
            <a:ext cx="133687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23"/>
          <p:cNvSpPr/>
          <p:nvPr/>
        </p:nvSpPr>
        <p:spPr>
          <a:xfrm>
            <a:off x="0" y="368651"/>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324" name="Google Shape;324;p23"/>
          <p:cNvGrpSpPr/>
          <p:nvPr/>
        </p:nvGrpSpPr>
        <p:grpSpPr>
          <a:xfrm rot="1856417">
            <a:off x="1652615" y="-2000734"/>
            <a:ext cx="970722" cy="5643002"/>
            <a:chOff x="0" y="-28575"/>
            <a:chExt cx="302828" cy="1760398"/>
          </a:xfrm>
        </p:grpSpPr>
        <p:sp>
          <p:nvSpPr>
            <p:cNvPr id="325" name="Google Shape;325;p23"/>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326" name="Google Shape;326;p23"/>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27" name="Google Shape;327;p23"/>
          <p:cNvGrpSpPr/>
          <p:nvPr/>
        </p:nvGrpSpPr>
        <p:grpSpPr>
          <a:xfrm rot="1840381">
            <a:off x="-654917" y="-3071672"/>
            <a:ext cx="3165912" cy="18204053"/>
            <a:chOff x="0" y="-28575"/>
            <a:chExt cx="1276957" cy="5678958"/>
          </a:xfrm>
        </p:grpSpPr>
        <p:sp>
          <p:nvSpPr>
            <p:cNvPr id="328" name="Google Shape;328;p23"/>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329" name="Google Shape;329;p23"/>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30" name="Google Shape;330;p23"/>
          <p:cNvGrpSpPr/>
          <p:nvPr/>
        </p:nvGrpSpPr>
        <p:grpSpPr>
          <a:xfrm rot="-1788554">
            <a:off x="-397035" y="698891"/>
            <a:ext cx="2995339" cy="12987878"/>
            <a:chOff x="0" y="-28575"/>
            <a:chExt cx="1174900" cy="4051714"/>
          </a:xfrm>
        </p:grpSpPr>
        <p:sp>
          <p:nvSpPr>
            <p:cNvPr id="331" name="Google Shape;331;p23"/>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332" name="Google Shape;332;p23"/>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33" name="Google Shape;333;p23"/>
          <p:cNvGrpSpPr/>
          <p:nvPr/>
        </p:nvGrpSpPr>
        <p:grpSpPr>
          <a:xfrm>
            <a:off x="783779" y="8190502"/>
            <a:ext cx="896410" cy="833382"/>
            <a:chOff x="0" y="-57150"/>
            <a:chExt cx="812800" cy="755650"/>
          </a:xfrm>
        </p:grpSpPr>
        <p:sp>
          <p:nvSpPr>
            <p:cNvPr id="334" name="Google Shape;334;p23"/>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335" name="Google Shape;335;p23"/>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36" name="Google Shape;336;p23"/>
          <p:cNvGrpSpPr/>
          <p:nvPr/>
        </p:nvGrpSpPr>
        <p:grpSpPr>
          <a:xfrm>
            <a:off x="-324674" y="-339738"/>
            <a:ext cx="18943852" cy="1199787"/>
            <a:chOff x="0" y="-57150"/>
            <a:chExt cx="4989327" cy="315993"/>
          </a:xfrm>
        </p:grpSpPr>
        <p:sp>
          <p:nvSpPr>
            <p:cNvPr id="337" name="Google Shape;337;p23"/>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338" name="Google Shape;338;p23"/>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39" name="Google Shape;339;p23"/>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340" name="Google Shape;340;p23"/>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341" name="Google Shape;341;p23"/>
          <p:cNvSpPr txBox="1"/>
          <p:nvPr/>
        </p:nvSpPr>
        <p:spPr>
          <a:xfrm>
            <a:off x="4267200" y="3750828"/>
            <a:ext cx="14020800" cy="520757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200">
                <a:solidFill>
                  <a:schemeClr val="dk1"/>
                </a:solidFill>
                <a:latin typeface="Calibri"/>
                <a:ea typeface="Calibri"/>
                <a:cs typeface="Calibri"/>
                <a:sym typeface="Calibri"/>
              </a:rPr>
              <a:t>Skill Gaps and Workforce Readiness</a:t>
            </a:r>
            <a:endParaRPr/>
          </a:p>
          <a:p>
            <a:pPr indent="0" lvl="0" marL="0" marR="0" rtl="0" algn="l">
              <a:spcBef>
                <a:spcPts val="0"/>
              </a:spcBef>
              <a:spcAft>
                <a:spcPts val="0"/>
              </a:spcAft>
              <a:buNone/>
            </a:pPr>
            <a:r>
              <a:t/>
            </a:r>
            <a:endParaRPr b="1" sz="3200">
              <a:solidFill>
                <a:schemeClr val="dk1"/>
              </a:solidFill>
              <a:latin typeface="Phetsarath"/>
              <a:ea typeface="Phetsarath"/>
              <a:cs typeface="Phetsarath"/>
              <a:sym typeface="Phetsarath"/>
            </a:endParaRPr>
          </a:p>
          <a:p>
            <a:pPr indent="-457200" lvl="0" marL="457200" marR="0" rtl="0" algn="l">
              <a:spcBef>
                <a:spcPts val="0"/>
              </a:spcBef>
              <a:spcAft>
                <a:spcPts val="0"/>
              </a:spcAft>
              <a:buClr>
                <a:schemeClr val="dk1"/>
              </a:buClr>
              <a:buSzPts val="3200"/>
              <a:buFont typeface="Noto Sans Symbols"/>
              <a:buChar char="❑"/>
            </a:pPr>
            <a:r>
              <a:rPr b="1" lang="en-US" sz="3200">
                <a:solidFill>
                  <a:schemeClr val="dk1"/>
                </a:solidFill>
                <a:latin typeface="Phetsarath"/>
                <a:ea typeface="Phetsarath"/>
                <a:cs typeface="Phetsarath"/>
                <a:sym typeface="Phetsarath"/>
              </a:rPr>
              <a:t>Identifying Skill </a:t>
            </a:r>
            <a:endParaRPr/>
          </a:p>
          <a:p>
            <a:pPr indent="-457200" lvl="1" marL="914400" marR="0" rtl="0" algn="l">
              <a:spcBef>
                <a:spcPts val="0"/>
              </a:spcBef>
              <a:spcAft>
                <a:spcPts val="0"/>
              </a:spcAft>
              <a:buClr>
                <a:schemeClr val="dk1"/>
              </a:buClr>
              <a:buSzPts val="2800"/>
              <a:buFont typeface="Noto Sans Symbols"/>
              <a:buChar char="✔"/>
            </a:pPr>
            <a:r>
              <a:rPr b="1" i="0" lang="en-US" sz="2800" u="none" cap="none" strike="noStrike">
                <a:solidFill>
                  <a:schemeClr val="dk1"/>
                </a:solidFill>
                <a:latin typeface="Phetsarath"/>
                <a:ea typeface="Phetsarath"/>
                <a:cs typeface="Phetsarath"/>
                <a:sym typeface="Phetsarath"/>
              </a:rPr>
              <a:t>Organizations often lack the digital skills necessary for effective transformation </a:t>
            </a:r>
            <a:endParaRPr/>
          </a:p>
          <a:p>
            <a:pPr indent="-457200" lvl="2" marL="914400" marR="0" rtl="0" algn="l">
              <a:lnSpc>
                <a:spcPct val="90000"/>
              </a:lnSpc>
              <a:spcBef>
                <a:spcPts val="0"/>
              </a:spcBef>
              <a:spcAft>
                <a:spcPts val="0"/>
              </a:spcAft>
              <a:buClr>
                <a:schemeClr val="lt1"/>
              </a:buClr>
              <a:buSzPts val="1900"/>
              <a:buFont typeface="Phetsarath"/>
              <a:buChar char="-"/>
            </a:pPr>
            <a:r>
              <a:rPr b="1" i="0" lang="en-US" sz="2800" u="none" cap="none" strike="noStrike">
                <a:solidFill>
                  <a:schemeClr val="dk1"/>
                </a:solidFill>
                <a:latin typeface="Phetsarath"/>
                <a:ea typeface="Phetsarath"/>
                <a:cs typeface="Phetsarath"/>
                <a:sym typeface="Phetsarath"/>
              </a:rPr>
              <a:t>  </a:t>
            </a:r>
            <a:r>
              <a:rPr b="1" i="1" lang="en-US" sz="2800" u="none" cap="none" strike="noStrike">
                <a:solidFill>
                  <a:schemeClr val="dk1"/>
                </a:solidFill>
                <a:latin typeface="Phetsarath"/>
                <a:ea typeface="Phetsarath"/>
                <a:cs typeface="Phetsarath"/>
                <a:sym typeface="Phetsarath"/>
              </a:rPr>
              <a:t> (Conduct assessments to identify specific skill deficiencies among staff.)</a:t>
            </a:r>
            <a:endParaRPr/>
          </a:p>
          <a:p>
            <a:pPr indent="-336550" lvl="2" marL="914400" marR="0" rtl="0" algn="l">
              <a:lnSpc>
                <a:spcPct val="90000"/>
              </a:lnSpc>
              <a:spcBef>
                <a:spcPts val="0"/>
              </a:spcBef>
              <a:spcAft>
                <a:spcPts val="0"/>
              </a:spcAft>
              <a:buClr>
                <a:schemeClr val="lt1"/>
              </a:buClr>
              <a:buSzPts val="1900"/>
              <a:buFont typeface="Calibri"/>
              <a:buNone/>
            </a:pPr>
            <a:r>
              <a:t/>
            </a:r>
            <a:endParaRPr b="1" i="0" sz="3200" u="none" cap="none" strike="noStrike">
              <a:solidFill>
                <a:schemeClr val="dk1"/>
              </a:solidFill>
              <a:latin typeface="Phetsarath"/>
              <a:ea typeface="Phetsarath"/>
              <a:cs typeface="Phetsarath"/>
              <a:sym typeface="Phetsarath"/>
            </a:endParaRPr>
          </a:p>
          <a:p>
            <a:pPr indent="-457200" lvl="0" marL="457200" marR="0" rtl="0" algn="l">
              <a:spcBef>
                <a:spcPts val="0"/>
              </a:spcBef>
              <a:spcAft>
                <a:spcPts val="0"/>
              </a:spcAft>
              <a:buClr>
                <a:schemeClr val="dk1"/>
              </a:buClr>
              <a:buSzPts val="3200"/>
              <a:buFont typeface="Noto Sans Symbols"/>
              <a:buChar char="❑"/>
            </a:pPr>
            <a:r>
              <a:rPr b="1" lang="en-US" sz="3200">
                <a:solidFill>
                  <a:schemeClr val="dk1"/>
                </a:solidFill>
                <a:latin typeface="Phetsarath"/>
                <a:ea typeface="Phetsarath"/>
                <a:cs typeface="Phetsarath"/>
                <a:sym typeface="Phetsarath"/>
              </a:rPr>
              <a:t>Training and Development</a:t>
            </a:r>
            <a:endParaRPr/>
          </a:p>
          <a:p>
            <a:pPr indent="-457200" lvl="1" marL="914400" marR="0" rtl="0" algn="l">
              <a:spcBef>
                <a:spcPts val="0"/>
              </a:spcBef>
              <a:spcAft>
                <a:spcPts val="0"/>
              </a:spcAft>
              <a:buClr>
                <a:schemeClr val="dk1"/>
              </a:buClr>
              <a:buSzPts val="3200"/>
              <a:buFont typeface="Noto Sans Symbols"/>
              <a:buChar char="✔"/>
            </a:pPr>
            <a:r>
              <a:rPr b="1" i="0" lang="en-US" sz="3200" u="none" cap="none" strike="noStrike">
                <a:solidFill>
                  <a:schemeClr val="dk1"/>
                </a:solidFill>
                <a:latin typeface="Phetsarath"/>
                <a:ea typeface="Phetsarath"/>
                <a:cs typeface="Phetsarath"/>
                <a:sym typeface="Phetsarath"/>
              </a:rPr>
              <a:t>Implement comprehensive training programs to upskill employees in digital technologies.</a:t>
            </a:r>
            <a:endParaRPr b="0" i="0" sz="3200" u="none" cap="none" strike="noStrike">
              <a:solidFill>
                <a:schemeClr val="dk1"/>
              </a:solidFill>
              <a:latin typeface="Phetsarath"/>
              <a:ea typeface="Phetsarath"/>
              <a:cs typeface="Phetsarath"/>
              <a:sym typeface="Phetsarath"/>
            </a:endParaRPr>
          </a:p>
          <a:p>
            <a:pPr indent="-457200" lvl="1" marL="457200" marR="0" rtl="0" algn="l">
              <a:lnSpc>
                <a:spcPct val="90000"/>
              </a:lnSpc>
              <a:spcBef>
                <a:spcPts val="0"/>
              </a:spcBef>
              <a:spcAft>
                <a:spcPts val="0"/>
              </a:spcAft>
              <a:buClr>
                <a:schemeClr val="lt1"/>
              </a:buClr>
              <a:buSzPts val="1900"/>
              <a:buFont typeface="Arial"/>
              <a:buChar char="•"/>
            </a:pPr>
            <a:r>
              <a:rPr b="1" i="1" lang="en-US" sz="3200" u="none" cap="none" strike="noStrike">
                <a:solidFill>
                  <a:schemeClr val="dk1"/>
                </a:solidFill>
                <a:latin typeface="Phetsarath"/>
                <a:ea typeface="Phetsarath"/>
                <a:cs typeface="Phetsarath"/>
                <a:sym typeface="Phetsarath"/>
              </a:rPr>
              <a:t> (Encourage a culture of continuous learning to keep pace with technological advancements.)</a:t>
            </a:r>
            <a:endParaRPr b="1" i="0" sz="3200" u="none" cap="none" strike="noStrike">
              <a:solidFill>
                <a:schemeClr val="dk1"/>
              </a:solidFill>
              <a:latin typeface="Avenir"/>
              <a:ea typeface="Avenir"/>
              <a:cs typeface="Avenir"/>
              <a:sym typeface="Avenir"/>
            </a:endParaRPr>
          </a:p>
        </p:txBody>
      </p:sp>
      <p:sp>
        <p:nvSpPr>
          <p:cNvPr id="342" name="Google Shape;342;p23"/>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24"/>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348" name="Google Shape;348;p24"/>
          <p:cNvGrpSpPr/>
          <p:nvPr/>
        </p:nvGrpSpPr>
        <p:grpSpPr>
          <a:xfrm rot="1856417">
            <a:off x="1652615" y="-2000734"/>
            <a:ext cx="970722" cy="5643002"/>
            <a:chOff x="0" y="-28575"/>
            <a:chExt cx="302828" cy="1760398"/>
          </a:xfrm>
        </p:grpSpPr>
        <p:sp>
          <p:nvSpPr>
            <p:cNvPr id="349" name="Google Shape;349;p24"/>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350" name="Google Shape;350;p24"/>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51" name="Google Shape;351;p24"/>
          <p:cNvGrpSpPr/>
          <p:nvPr/>
        </p:nvGrpSpPr>
        <p:grpSpPr>
          <a:xfrm rot="1840381">
            <a:off x="-621116" y="-3194917"/>
            <a:ext cx="2682726" cy="18204053"/>
            <a:chOff x="0" y="-28575"/>
            <a:chExt cx="1276957" cy="5678958"/>
          </a:xfrm>
        </p:grpSpPr>
        <p:sp>
          <p:nvSpPr>
            <p:cNvPr id="352" name="Google Shape;352;p24"/>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353" name="Google Shape;353;p24"/>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54" name="Google Shape;354;p24"/>
          <p:cNvGrpSpPr/>
          <p:nvPr/>
        </p:nvGrpSpPr>
        <p:grpSpPr>
          <a:xfrm rot="-1788554">
            <a:off x="-396397" y="701288"/>
            <a:ext cx="2985696" cy="12987878"/>
            <a:chOff x="0" y="-28575"/>
            <a:chExt cx="1174900" cy="4051714"/>
          </a:xfrm>
        </p:grpSpPr>
        <p:sp>
          <p:nvSpPr>
            <p:cNvPr id="355" name="Google Shape;355;p24"/>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356" name="Google Shape;356;p24"/>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57" name="Google Shape;357;p24"/>
          <p:cNvGrpSpPr/>
          <p:nvPr/>
        </p:nvGrpSpPr>
        <p:grpSpPr>
          <a:xfrm>
            <a:off x="783779" y="8190502"/>
            <a:ext cx="896410" cy="833382"/>
            <a:chOff x="0" y="-57150"/>
            <a:chExt cx="812800" cy="755650"/>
          </a:xfrm>
        </p:grpSpPr>
        <p:sp>
          <p:nvSpPr>
            <p:cNvPr id="358" name="Google Shape;358;p24"/>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359" name="Google Shape;359;p24"/>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60" name="Google Shape;360;p24"/>
          <p:cNvGrpSpPr/>
          <p:nvPr/>
        </p:nvGrpSpPr>
        <p:grpSpPr>
          <a:xfrm>
            <a:off x="-324674" y="-339738"/>
            <a:ext cx="18943852" cy="1199787"/>
            <a:chOff x="0" y="-57150"/>
            <a:chExt cx="4989327" cy="315993"/>
          </a:xfrm>
        </p:grpSpPr>
        <p:sp>
          <p:nvSpPr>
            <p:cNvPr id="361" name="Google Shape;361;p24"/>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362" name="Google Shape;362;p24"/>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63" name="Google Shape;363;p24"/>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364" name="Google Shape;364;p24"/>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365" name="Google Shape;365;p24"/>
          <p:cNvSpPr txBox="1"/>
          <p:nvPr/>
        </p:nvSpPr>
        <p:spPr>
          <a:xfrm>
            <a:off x="4741616" y="3268325"/>
            <a:ext cx="13546384" cy="63709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000">
                <a:solidFill>
                  <a:schemeClr val="dk1"/>
                </a:solidFill>
                <a:latin typeface="Calibri"/>
                <a:ea typeface="Calibri"/>
                <a:cs typeface="Calibri"/>
                <a:sym typeface="Calibri"/>
              </a:rPr>
              <a:t>Integration of New Technologies</a:t>
            </a:r>
            <a:endParaRPr b="1" sz="3000">
              <a:solidFill>
                <a:schemeClr val="dk1"/>
              </a:solidFill>
              <a:latin typeface="Avenir"/>
              <a:ea typeface="Avenir"/>
              <a:cs typeface="Avenir"/>
              <a:sym typeface="Avenir"/>
            </a:endParaRPr>
          </a:p>
          <a:p>
            <a:pPr indent="-457200" lvl="0" marL="457200" marR="0" rtl="0" algn="l">
              <a:spcBef>
                <a:spcPts val="0"/>
              </a:spcBef>
              <a:spcAft>
                <a:spcPts val="0"/>
              </a:spcAft>
              <a:buClr>
                <a:schemeClr val="dk1"/>
              </a:buClr>
              <a:buSzPts val="3000"/>
              <a:buFont typeface="Noto Sans Symbols"/>
              <a:buChar char="❑"/>
            </a:pPr>
            <a:r>
              <a:rPr b="1" lang="en-US" sz="3000">
                <a:solidFill>
                  <a:schemeClr val="dk1"/>
                </a:solidFill>
                <a:latin typeface="Avenir"/>
                <a:ea typeface="Avenir"/>
                <a:cs typeface="Avenir"/>
                <a:sym typeface="Avenir"/>
              </a:rPr>
              <a:t>Technical Challenges:</a:t>
            </a:r>
            <a:endParaRPr/>
          </a:p>
          <a:p>
            <a:pPr indent="-457200" lvl="1" marL="914400" marR="0" rtl="0" algn="l">
              <a:spcBef>
                <a:spcPts val="0"/>
              </a:spcBef>
              <a:spcAft>
                <a:spcPts val="0"/>
              </a:spcAft>
              <a:buClr>
                <a:schemeClr val="dk1"/>
              </a:buClr>
              <a:buSzPts val="3000"/>
              <a:buFont typeface="Noto Sans Symbols"/>
              <a:buChar char="✔"/>
            </a:pPr>
            <a:r>
              <a:rPr b="0" i="0" lang="en-US" sz="3000" u="none" cap="none" strike="noStrike">
                <a:solidFill>
                  <a:schemeClr val="dk1"/>
                </a:solidFill>
                <a:latin typeface="Avenir"/>
                <a:ea typeface="Avenir"/>
                <a:cs typeface="Avenir"/>
                <a:sym typeface="Avenir"/>
              </a:rPr>
              <a:t>Integrating new technologies with existing systems can be complex and disruptive </a:t>
            </a:r>
            <a:endParaRPr/>
          </a:p>
          <a:p>
            <a:pPr indent="0" lvl="0" marL="0" marR="0" rtl="0" algn="l">
              <a:spcBef>
                <a:spcPts val="0"/>
              </a:spcBef>
              <a:spcAft>
                <a:spcPts val="0"/>
              </a:spcAft>
              <a:buNone/>
            </a:pPr>
            <a:r>
              <a:rPr b="1" i="1" lang="en-US" sz="3000">
                <a:solidFill>
                  <a:schemeClr val="dk1"/>
                </a:solidFill>
                <a:latin typeface="Avenir"/>
                <a:ea typeface="Avenir"/>
                <a:cs typeface="Avenir"/>
                <a:sym typeface="Avenir"/>
              </a:rPr>
              <a:t>	(Organizations may struggle with interoperability and data migration issues.)</a:t>
            </a:r>
            <a:endParaRPr/>
          </a:p>
          <a:p>
            <a:pPr indent="0" lvl="0" marL="0" marR="0" rtl="0" algn="l">
              <a:spcBef>
                <a:spcPts val="0"/>
              </a:spcBef>
              <a:spcAft>
                <a:spcPts val="0"/>
              </a:spcAft>
              <a:buNone/>
            </a:pPr>
            <a:r>
              <a:t/>
            </a:r>
            <a:endParaRPr sz="3000">
              <a:solidFill>
                <a:schemeClr val="dk1"/>
              </a:solidFill>
              <a:latin typeface="Avenir"/>
              <a:ea typeface="Avenir"/>
              <a:cs typeface="Avenir"/>
              <a:sym typeface="Avenir"/>
            </a:endParaRPr>
          </a:p>
          <a:p>
            <a:pPr indent="-457200" lvl="0" marL="457200" marR="0" rtl="0" algn="l">
              <a:spcBef>
                <a:spcPts val="0"/>
              </a:spcBef>
              <a:spcAft>
                <a:spcPts val="0"/>
              </a:spcAft>
              <a:buClr>
                <a:schemeClr val="dk1"/>
              </a:buClr>
              <a:buSzPts val="3000"/>
              <a:buFont typeface="Noto Sans Symbols"/>
              <a:buChar char="❑"/>
            </a:pPr>
            <a:r>
              <a:rPr b="1" lang="en-US" sz="3000">
                <a:solidFill>
                  <a:schemeClr val="dk1"/>
                </a:solidFill>
                <a:latin typeface="Avenir"/>
                <a:ea typeface="Avenir"/>
                <a:cs typeface="Avenir"/>
                <a:sym typeface="Avenir"/>
              </a:rPr>
              <a:t>Best Practices for Integration </a:t>
            </a:r>
            <a:endParaRPr/>
          </a:p>
          <a:p>
            <a:pPr indent="-457200" lvl="1" marL="914400" marR="0" rtl="0" algn="l">
              <a:spcBef>
                <a:spcPts val="0"/>
              </a:spcBef>
              <a:spcAft>
                <a:spcPts val="0"/>
              </a:spcAft>
              <a:buClr>
                <a:schemeClr val="dk1"/>
              </a:buClr>
              <a:buSzPts val="3000"/>
              <a:buFont typeface="Noto Sans Symbols"/>
              <a:buChar char="✔"/>
            </a:pPr>
            <a:r>
              <a:rPr b="1" i="0" lang="en-US" sz="3000" u="none" cap="none" strike="noStrike">
                <a:solidFill>
                  <a:schemeClr val="dk1"/>
                </a:solidFill>
                <a:latin typeface="Avenir"/>
                <a:ea typeface="Avenir"/>
                <a:cs typeface="Avenir"/>
                <a:sym typeface="Avenir"/>
              </a:rPr>
              <a:t>Pilot Programs: </a:t>
            </a:r>
            <a:endParaRPr/>
          </a:p>
          <a:p>
            <a:pPr indent="0" lvl="1" marL="457200" marR="0" rtl="0" algn="l">
              <a:spcBef>
                <a:spcPts val="0"/>
              </a:spcBef>
              <a:spcAft>
                <a:spcPts val="0"/>
              </a:spcAft>
              <a:buNone/>
            </a:pPr>
            <a:r>
              <a:rPr b="1" i="0" lang="en-US" sz="3000" u="none" cap="none" strike="noStrike">
                <a:solidFill>
                  <a:schemeClr val="dk1"/>
                </a:solidFill>
                <a:latin typeface="Avenir"/>
                <a:ea typeface="Avenir"/>
                <a:cs typeface="Avenir"/>
                <a:sym typeface="Avenir"/>
              </a:rPr>
              <a:t>	</a:t>
            </a:r>
            <a:r>
              <a:rPr b="1" i="1" lang="en-US" sz="3000" u="none" cap="none" strike="noStrike">
                <a:solidFill>
                  <a:schemeClr val="dk1"/>
                </a:solidFill>
                <a:latin typeface="Avenir"/>
                <a:ea typeface="Avenir"/>
                <a:cs typeface="Avenir"/>
                <a:sym typeface="Avenir"/>
              </a:rPr>
              <a:t>(Start with pilot projects to test new technologies in a controlled environment.)</a:t>
            </a:r>
            <a:endParaRPr b="0" i="1" sz="3000" u="none" cap="none" strike="noStrike">
              <a:solidFill>
                <a:schemeClr val="dk1"/>
              </a:solidFill>
              <a:latin typeface="Avenir"/>
              <a:ea typeface="Avenir"/>
              <a:cs typeface="Avenir"/>
              <a:sym typeface="Avenir"/>
            </a:endParaRPr>
          </a:p>
          <a:p>
            <a:pPr indent="-457200" lvl="1" marL="914400" marR="0" rtl="0" algn="l">
              <a:spcBef>
                <a:spcPts val="0"/>
              </a:spcBef>
              <a:spcAft>
                <a:spcPts val="0"/>
              </a:spcAft>
              <a:buClr>
                <a:schemeClr val="dk1"/>
              </a:buClr>
              <a:buSzPts val="3000"/>
              <a:buFont typeface="Noto Sans Symbols"/>
              <a:buChar char="✔"/>
            </a:pPr>
            <a:r>
              <a:rPr b="1" i="0" lang="en-US" sz="3000" u="none" cap="none" strike="noStrike">
                <a:solidFill>
                  <a:schemeClr val="dk1"/>
                </a:solidFill>
                <a:latin typeface="Avenir"/>
                <a:ea typeface="Avenir"/>
                <a:cs typeface="Avenir"/>
                <a:sym typeface="Avenir"/>
              </a:rPr>
              <a:t>Cross-Department Collaboration: </a:t>
            </a:r>
            <a:endParaRPr/>
          </a:p>
          <a:p>
            <a:pPr indent="0" lvl="1" marL="457200" marR="0" rtl="0" algn="l">
              <a:spcBef>
                <a:spcPts val="0"/>
              </a:spcBef>
              <a:spcAft>
                <a:spcPts val="0"/>
              </a:spcAft>
              <a:buNone/>
            </a:pPr>
            <a:r>
              <a:rPr b="1" i="0" lang="en-US" sz="3000" u="none" cap="none" strike="noStrike">
                <a:solidFill>
                  <a:schemeClr val="dk1"/>
                </a:solidFill>
                <a:latin typeface="Avenir"/>
                <a:ea typeface="Avenir"/>
                <a:cs typeface="Avenir"/>
                <a:sym typeface="Avenir"/>
              </a:rPr>
              <a:t>	</a:t>
            </a:r>
            <a:r>
              <a:rPr b="1" i="1" lang="en-US" sz="3000" u="none" cap="none" strike="noStrike">
                <a:solidFill>
                  <a:schemeClr val="dk1"/>
                </a:solidFill>
                <a:latin typeface="Avenir"/>
                <a:ea typeface="Avenir"/>
                <a:cs typeface="Avenir"/>
                <a:sym typeface="Avenir"/>
              </a:rPr>
              <a:t>(Encourage collaboration between IT and other departments for seamless integration.)</a:t>
            </a:r>
            <a:endParaRPr b="0" i="1" sz="3000" u="none" cap="none" strike="noStrike">
              <a:solidFill>
                <a:schemeClr val="dk1"/>
              </a:solidFill>
              <a:latin typeface="Avenir"/>
              <a:ea typeface="Avenir"/>
              <a:cs typeface="Avenir"/>
              <a:sym typeface="Aveni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6" name="Google Shape;366;p24"/>
          <p:cNvSpPr txBox="1"/>
          <p:nvPr/>
        </p:nvSpPr>
        <p:spPr>
          <a:xfrm>
            <a:off x="5410200" y="11049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25"/>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372" name="Google Shape;372;p25"/>
          <p:cNvGrpSpPr/>
          <p:nvPr/>
        </p:nvGrpSpPr>
        <p:grpSpPr>
          <a:xfrm rot="1856417">
            <a:off x="1652615" y="-2000734"/>
            <a:ext cx="970722" cy="5643002"/>
            <a:chOff x="0" y="-28575"/>
            <a:chExt cx="302828" cy="1760398"/>
          </a:xfrm>
        </p:grpSpPr>
        <p:sp>
          <p:nvSpPr>
            <p:cNvPr id="373" name="Google Shape;373;p25"/>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374" name="Google Shape;374;p25"/>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75" name="Google Shape;375;p25"/>
          <p:cNvGrpSpPr/>
          <p:nvPr/>
        </p:nvGrpSpPr>
        <p:grpSpPr>
          <a:xfrm rot="1840381">
            <a:off x="-657636" y="-3061757"/>
            <a:ext cx="3204784" cy="18204053"/>
            <a:chOff x="0" y="-28575"/>
            <a:chExt cx="1276957" cy="5678958"/>
          </a:xfrm>
        </p:grpSpPr>
        <p:sp>
          <p:nvSpPr>
            <p:cNvPr id="376" name="Google Shape;376;p25"/>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377" name="Google Shape;377;p25"/>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78" name="Google Shape;378;p25"/>
          <p:cNvGrpSpPr/>
          <p:nvPr/>
        </p:nvGrpSpPr>
        <p:grpSpPr>
          <a:xfrm rot="-1788554">
            <a:off x="116086" y="357147"/>
            <a:ext cx="3162093" cy="12987878"/>
            <a:chOff x="0" y="-28575"/>
            <a:chExt cx="1174900" cy="4051714"/>
          </a:xfrm>
        </p:grpSpPr>
        <p:sp>
          <p:nvSpPr>
            <p:cNvPr id="379" name="Google Shape;379;p25"/>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380" name="Google Shape;380;p25"/>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81" name="Google Shape;381;p25"/>
          <p:cNvGrpSpPr/>
          <p:nvPr/>
        </p:nvGrpSpPr>
        <p:grpSpPr>
          <a:xfrm>
            <a:off x="783779" y="8190502"/>
            <a:ext cx="896410" cy="833382"/>
            <a:chOff x="0" y="-57150"/>
            <a:chExt cx="812800" cy="755650"/>
          </a:xfrm>
        </p:grpSpPr>
        <p:sp>
          <p:nvSpPr>
            <p:cNvPr id="382" name="Google Shape;382;p25"/>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383" name="Google Shape;383;p25"/>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84" name="Google Shape;384;p25"/>
          <p:cNvGrpSpPr/>
          <p:nvPr/>
        </p:nvGrpSpPr>
        <p:grpSpPr>
          <a:xfrm>
            <a:off x="-324674" y="-339738"/>
            <a:ext cx="18943852" cy="1199787"/>
            <a:chOff x="0" y="-57150"/>
            <a:chExt cx="4989327" cy="315993"/>
          </a:xfrm>
        </p:grpSpPr>
        <p:sp>
          <p:nvSpPr>
            <p:cNvPr id="385" name="Google Shape;385;p25"/>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386" name="Google Shape;386;p25"/>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87" name="Google Shape;387;p25"/>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388" name="Google Shape;388;p25"/>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389" name="Google Shape;389;p25"/>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sp>
        <p:nvSpPr>
          <p:cNvPr id="390" name="Google Shape;390;p25"/>
          <p:cNvSpPr txBox="1"/>
          <p:nvPr/>
        </p:nvSpPr>
        <p:spPr>
          <a:xfrm>
            <a:off x="4572000" y="3619500"/>
            <a:ext cx="13373456" cy="420115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200">
                <a:solidFill>
                  <a:schemeClr val="dk1"/>
                </a:solidFill>
                <a:latin typeface="Calibri"/>
                <a:ea typeface="Calibri"/>
                <a:cs typeface="Calibri"/>
                <a:sym typeface="Calibri"/>
              </a:rPr>
              <a:t>Resource Allocation and Budget Constraints</a:t>
            </a:r>
            <a:endParaRPr/>
          </a:p>
          <a:p>
            <a:pPr indent="-457200" lvl="0" marL="457200" marR="0" rtl="0" algn="l">
              <a:spcBef>
                <a:spcPts val="0"/>
              </a:spcBef>
              <a:spcAft>
                <a:spcPts val="0"/>
              </a:spcAft>
              <a:buClr>
                <a:schemeClr val="dk1"/>
              </a:buClr>
              <a:buSzPts val="3000"/>
              <a:buFont typeface="Noto Sans Symbols"/>
              <a:buChar char="❑"/>
            </a:pPr>
            <a:r>
              <a:rPr b="1" lang="en-US" sz="3000">
                <a:solidFill>
                  <a:schemeClr val="dk1"/>
                </a:solidFill>
                <a:latin typeface="Avenir"/>
                <a:ea typeface="Avenir"/>
                <a:cs typeface="Avenir"/>
                <a:sym typeface="Avenir"/>
              </a:rPr>
              <a:t>Funding Challenges:</a:t>
            </a:r>
            <a:endParaRPr/>
          </a:p>
          <a:p>
            <a:pPr indent="-457200" lvl="1" marL="914400" marR="0" rtl="0" algn="l">
              <a:spcBef>
                <a:spcPts val="0"/>
              </a:spcBef>
              <a:spcAft>
                <a:spcPts val="0"/>
              </a:spcAft>
              <a:buClr>
                <a:schemeClr val="dk1"/>
              </a:buClr>
              <a:buSzPts val="3000"/>
              <a:buFont typeface="Noto Sans Symbols"/>
              <a:buChar char="✔"/>
            </a:pPr>
            <a:r>
              <a:rPr b="1" i="0" lang="en-US" sz="3000" u="none" cap="none" strike="noStrike">
                <a:solidFill>
                  <a:schemeClr val="dk1"/>
                </a:solidFill>
                <a:latin typeface="Avenir"/>
                <a:ea typeface="Avenir"/>
                <a:cs typeface="Avenir"/>
                <a:sym typeface="Avenir"/>
              </a:rPr>
              <a:t>Limited budgets can restrict the scope of digital transformation initiatives</a:t>
            </a:r>
            <a:endParaRPr/>
          </a:p>
          <a:p>
            <a:pPr indent="0" lvl="0" marL="0" marR="0" rtl="0" algn="l">
              <a:spcBef>
                <a:spcPts val="0"/>
              </a:spcBef>
              <a:spcAft>
                <a:spcPts val="0"/>
              </a:spcAft>
              <a:buNone/>
            </a:pPr>
            <a:r>
              <a:rPr b="1" lang="en-US" sz="3000">
                <a:solidFill>
                  <a:schemeClr val="dk1"/>
                </a:solidFill>
                <a:latin typeface="Avenir"/>
                <a:ea typeface="Avenir"/>
                <a:cs typeface="Avenir"/>
                <a:sym typeface="Avenir"/>
              </a:rPr>
              <a:t>	</a:t>
            </a:r>
            <a:r>
              <a:rPr b="1" i="1" lang="en-US" sz="3000">
                <a:solidFill>
                  <a:schemeClr val="dk1"/>
                </a:solidFill>
                <a:latin typeface="Avenir"/>
                <a:ea typeface="Avenir"/>
                <a:cs typeface="Avenir"/>
                <a:sym typeface="Avenir"/>
              </a:rPr>
              <a:t>(Organizations may struggle to prioritize spending on necessary tools and technologies.)</a:t>
            </a:r>
            <a:endParaRPr i="1" sz="3000">
              <a:solidFill>
                <a:schemeClr val="dk1"/>
              </a:solidFill>
              <a:latin typeface="Avenir"/>
              <a:ea typeface="Avenir"/>
              <a:cs typeface="Avenir"/>
              <a:sym typeface="Avenir"/>
            </a:endParaRPr>
          </a:p>
          <a:p>
            <a:pPr indent="-457200" lvl="0" marL="457200" marR="0" rtl="0" algn="l">
              <a:spcBef>
                <a:spcPts val="0"/>
              </a:spcBef>
              <a:spcAft>
                <a:spcPts val="0"/>
              </a:spcAft>
              <a:buClr>
                <a:schemeClr val="dk1"/>
              </a:buClr>
              <a:buSzPts val="3000"/>
              <a:buFont typeface="Noto Sans Symbols"/>
              <a:buChar char="❑"/>
            </a:pPr>
            <a:r>
              <a:rPr b="1" lang="en-US" sz="3000">
                <a:solidFill>
                  <a:schemeClr val="dk1"/>
                </a:solidFill>
                <a:latin typeface="Avenir"/>
                <a:ea typeface="Avenir"/>
                <a:cs typeface="Avenir"/>
                <a:sym typeface="Avenir"/>
              </a:rPr>
              <a:t>Prioritizing Investments</a:t>
            </a:r>
            <a:endParaRPr/>
          </a:p>
          <a:p>
            <a:pPr indent="-457200" lvl="1" marL="914400" marR="0" rtl="0" algn="l">
              <a:spcBef>
                <a:spcPts val="0"/>
              </a:spcBef>
              <a:spcAft>
                <a:spcPts val="0"/>
              </a:spcAft>
              <a:buClr>
                <a:schemeClr val="dk1"/>
              </a:buClr>
              <a:buSzPts val="3000"/>
              <a:buFont typeface="Noto Sans Symbols"/>
              <a:buChar char="✔"/>
            </a:pPr>
            <a:r>
              <a:rPr b="1" i="0" lang="en-US" sz="3000" u="none" cap="none" strike="noStrike">
                <a:solidFill>
                  <a:schemeClr val="dk1"/>
                </a:solidFill>
                <a:latin typeface="Avenir"/>
                <a:ea typeface="Avenir"/>
                <a:cs typeface="Avenir"/>
                <a:sym typeface="Avenir"/>
              </a:rPr>
              <a:t>Conduct a thorough analysis of potential ROI for digital initiatives to prioritize funding.</a:t>
            </a:r>
            <a:endParaRPr b="0" i="0" sz="3000" u="none" cap="none" strike="noStrike">
              <a:solidFill>
                <a:schemeClr val="dk1"/>
              </a:solidFill>
              <a:latin typeface="Avenir"/>
              <a:ea typeface="Avenir"/>
              <a:cs typeface="Avenir"/>
              <a:sym typeface="Avenir"/>
            </a:endParaRPr>
          </a:p>
          <a:p>
            <a:pPr indent="0" lvl="0" marL="0" marR="0" rtl="0" algn="l">
              <a:lnSpc>
                <a:spcPct val="90000"/>
              </a:lnSpc>
              <a:spcBef>
                <a:spcPts val="0"/>
              </a:spcBef>
              <a:spcAft>
                <a:spcPts val="0"/>
              </a:spcAft>
              <a:buNone/>
            </a:pPr>
            <a:r>
              <a:rPr b="1" lang="en-US" sz="3000">
                <a:solidFill>
                  <a:schemeClr val="dk1"/>
                </a:solidFill>
                <a:latin typeface="Avenir"/>
                <a:ea typeface="Avenir"/>
                <a:cs typeface="Avenir"/>
                <a:sym typeface="Avenir"/>
              </a:rPr>
              <a:t>	</a:t>
            </a:r>
            <a:r>
              <a:rPr b="1" i="1" lang="en-US" sz="3000">
                <a:solidFill>
                  <a:schemeClr val="dk1"/>
                </a:solidFill>
                <a:latin typeface="Avenir"/>
                <a:ea typeface="Avenir"/>
                <a:cs typeface="Avenir"/>
                <a:sym typeface="Avenir"/>
              </a:rPr>
              <a:t>(Identify quick wins to build momentum for larger projects.)</a:t>
            </a:r>
            <a:endParaRPr i="1" sz="3000">
              <a:solidFill>
                <a:schemeClr val="dk1"/>
              </a:solidFill>
              <a:latin typeface="Avenir"/>
              <a:ea typeface="Avenir"/>
              <a:cs typeface="Avenir"/>
              <a:sym typeface="Aveni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26"/>
          <p:cNvSpPr/>
          <p:nvPr/>
        </p:nvSpPr>
        <p:spPr>
          <a:xfrm>
            <a:off x="-16326" y="11430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397" name="Google Shape;397;p26"/>
          <p:cNvGrpSpPr/>
          <p:nvPr/>
        </p:nvGrpSpPr>
        <p:grpSpPr>
          <a:xfrm rot="1856417">
            <a:off x="1652615" y="-2000734"/>
            <a:ext cx="970722" cy="5643002"/>
            <a:chOff x="0" y="-28575"/>
            <a:chExt cx="302828" cy="1760398"/>
          </a:xfrm>
        </p:grpSpPr>
        <p:sp>
          <p:nvSpPr>
            <p:cNvPr id="398" name="Google Shape;398;p26"/>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399" name="Google Shape;399;p26"/>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00" name="Google Shape;400;p26"/>
          <p:cNvGrpSpPr/>
          <p:nvPr/>
        </p:nvGrpSpPr>
        <p:grpSpPr>
          <a:xfrm rot="1840381">
            <a:off x="-609692" y="-3236570"/>
            <a:ext cx="2519428" cy="18204053"/>
            <a:chOff x="0" y="-28575"/>
            <a:chExt cx="1276957" cy="5678958"/>
          </a:xfrm>
        </p:grpSpPr>
        <p:sp>
          <p:nvSpPr>
            <p:cNvPr id="401" name="Google Shape;401;p26"/>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402" name="Google Shape;402;p26"/>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03" name="Google Shape;403;p26"/>
          <p:cNvGrpSpPr/>
          <p:nvPr/>
        </p:nvGrpSpPr>
        <p:grpSpPr>
          <a:xfrm rot="-1788554">
            <a:off x="-376559" y="775822"/>
            <a:ext cx="2685831" cy="12987878"/>
            <a:chOff x="0" y="-28575"/>
            <a:chExt cx="1174900" cy="4051714"/>
          </a:xfrm>
        </p:grpSpPr>
        <p:sp>
          <p:nvSpPr>
            <p:cNvPr id="404" name="Google Shape;404;p26"/>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405" name="Google Shape;405;p26"/>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06" name="Google Shape;406;p26"/>
          <p:cNvGrpSpPr/>
          <p:nvPr/>
        </p:nvGrpSpPr>
        <p:grpSpPr>
          <a:xfrm>
            <a:off x="783779" y="8190502"/>
            <a:ext cx="896410" cy="833382"/>
            <a:chOff x="0" y="-57150"/>
            <a:chExt cx="812800" cy="755650"/>
          </a:xfrm>
        </p:grpSpPr>
        <p:sp>
          <p:nvSpPr>
            <p:cNvPr id="407" name="Google Shape;407;p26"/>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408" name="Google Shape;408;p26"/>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09" name="Google Shape;409;p26"/>
          <p:cNvGrpSpPr/>
          <p:nvPr/>
        </p:nvGrpSpPr>
        <p:grpSpPr>
          <a:xfrm>
            <a:off x="-324674" y="-339738"/>
            <a:ext cx="18943852" cy="1199787"/>
            <a:chOff x="0" y="-57150"/>
            <a:chExt cx="4989327" cy="315993"/>
          </a:xfrm>
        </p:grpSpPr>
        <p:sp>
          <p:nvSpPr>
            <p:cNvPr id="410" name="Google Shape;410;p26"/>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411" name="Google Shape;411;p26"/>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12" name="Google Shape;412;p26"/>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413" name="Google Shape;413;p26"/>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414" name="Google Shape;414;p26"/>
          <p:cNvSpPr txBox="1"/>
          <p:nvPr/>
        </p:nvSpPr>
        <p:spPr>
          <a:xfrm>
            <a:off x="6400800" y="876300"/>
            <a:ext cx="114637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3600"/>
              <a:buFont typeface="Arial"/>
              <a:buNone/>
            </a:pPr>
            <a:r>
              <a:rPr b="1" lang="en-US" sz="3600">
                <a:solidFill>
                  <a:schemeClr val="dk1"/>
                </a:solidFill>
                <a:latin typeface="Arial"/>
                <a:ea typeface="Arial"/>
                <a:cs typeface="Arial"/>
                <a:sym typeface="Arial"/>
              </a:rPr>
              <a:t>Opportunities for Growth/</a:t>
            </a:r>
            <a:r>
              <a:rPr b="1" lang="en-US" sz="3600">
                <a:solidFill>
                  <a:schemeClr val="dk1"/>
                </a:solidFill>
                <a:latin typeface="Phetsarath"/>
                <a:ea typeface="Phetsarath"/>
                <a:cs typeface="Phetsarath"/>
                <a:sym typeface="Phetsarath"/>
              </a:rPr>
              <a:t> Strategic Development in DT</a:t>
            </a:r>
            <a:br>
              <a:rPr b="1" lang="en-US" sz="3600">
                <a:solidFill>
                  <a:schemeClr val="dk1"/>
                </a:solidFill>
                <a:latin typeface="Phetsarath"/>
                <a:ea typeface="Phetsarath"/>
                <a:cs typeface="Phetsarath"/>
                <a:sym typeface="Phetsarath"/>
              </a:rPr>
            </a:br>
            <a:r>
              <a:rPr b="1" lang="en-US" sz="3600">
                <a:solidFill>
                  <a:schemeClr val="dk1"/>
                </a:solidFill>
                <a:latin typeface="Phetsarath"/>
                <a:ea typeface="Phetsarath"/>
                <a:cs typeface="Phetsarath"/>
                <a:sym typeface="Phetsarath"/>
              </a:rPr>
              <a:t>ຍຸດທະສາດການພັດທະນາການຫັນເປັນ ດີຈີຕອລ</a:t>
            </a:r>
            <a:endParaRPr sz="3600">
              <a:solidFill>
                <a:schemeClr val="dk1"/>
              </a:solidFill>
              <a:latin typeface="Phetsarath"/>
              <a:ea typeface="Phetsarath"/>
              <a:cs typeface="Phetsarath"/>
              <a:sym typeface="Phetsarath"/>
            </a:endParaRPr>
          </a:p>
        </p:txBody>
      </p:sp>
      <p:sp>
        <p:nvSpPr>
          <p:cNvPr id="415" name="Google Shape;415;p26"/>
          <p:cNvSpPr txBox="1"/>
          <p:nvPr/>
        </p:nvSpPr>
        <p:spPr>
          <a:xfrm>
            <a:off x="4999929" y="2704203"/>
            <a:ext cx="7496871" cy="762897"/>
          </a:xfrm>
          <a:prstGeom prst="rect">
            <a:avLst/>
          </a:prstGeom>
          <a:noFill/>
          <a:ln>
            <a:noFill/>
          </a:ln>
        </p:spPr>
        <p:txBody>
          <a:bodyPr anchorCtr="0" anchor="t" bIns="0" lIns="0" spcFirstLastPara="1" rIns="0" wrap="square" tIns="0">
            <a:normAutofit/>
          </a:bodyPr>
          <a:lstStyle/>
          <a:p>
            <a:pPr indent="0" lvl="0" marL="0" marR="0" rtl="0" algn="ctr">
              <a:spcBef>
                <a:spcPts val="0"/>
              </a:spcBef>
              <a:spcAft>
                <a:spcPts val="0"/>
              </a:spcAft>
              <a:buClr>
                <a:schemeClr val="lt1"/>
              </a:buClr>
              <a:buSzPts val="4800"/>
              <a:buFont typeface="Calibri"/>
              <a:buNone/>
            </a:pPr>
            <a:r>
              <a:rPr lang="en-US" sz="4400">
                <a:solidFill>
                  <a:schemeClr val="dk1"/>
                </a:solidFill>
                <a:latin typeface="Calibri"/>
                <a:ea typeface="Calibri"/>
                <a:cs typeface="Calibri"/>
                <a:sym typeface="Calibri"/>
              </a:rPr>
              <a:t>Enhanced Operational Efficiency</a:t>
            </a:r>
            <a:endParaRPr/>
          </a:p>
        </p:txBody>
      </p:sp>
      <p:grpSp>
        <p:nvGrpSpPr>
          <p:cNvPr id="416" name="Google Shape;416;p26"/>
          <p:cNvGrpSpPr/>
          <p:nvPr/>
        </p:nvGrpSpPr>
        <p:grpSpPr>
          <a:xfrm>
            <a:off x="2480295" y="3467100"/>
            <a:ext cx="15883906" cy="6553201"/>
            <a:chOff x="2971" y="24408"/>
            <a:chExt cx="11084330" cy="3930808"/>
          </a:xfrm>
        </p:grpSpPr>
        <p:sp>
          <p:nvSpPr>
            <p:cNvPr id="417" name="Google Shape;417;p26"/>
            <p:cNvSpPr/>
            <p:nvPr/>
          </p:nvSpPr>
          <p:spPr>
            <a:xfrm>
              <a:off x="2971" y="24408"/>
              <a:ext cx="4592066" cy="1836826"/>
            </a:xfrm>
            <a:prstGeom prst="chevron">
              <a:avLst>
                <a:gd fmla="val 5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137125" lIns="137125" spcFirstLastPara="1" rIns="137125" wrap="square" tIns="137125">
              <a:noAutofit/>
            </a:bodyPr>
            <a:lstStyle/>
            <a:p>
              <a:pPr indent="0" lvl="0" marL="0" marR="0" rtl="0" algn="l">
                <a:spcBef>
                  <a:spcPts val="0"/>
                </a:spcBef>
                <a:spcAft>
                  <a:spcPts val="0"/>
                </a:spcAft>
                <a:buNone/>
              </a:pPr>
              <a:r>
                <a:t/>
              </a:r>
              <a:endParaRPr sz="2700">
                <a:solidFill>
                  <a:schemeClr val="dk1"/>
                </a:solidFill>
                <a:latin typeface="Calibri"/>
                <a:ea typeface="Calibri"/>
                <a:cs typeface="Calibri"/>
                <a:sym typeface="Calibri"/>
              </a:endParaRPr>
            </a:p>
          </p:txBody>
        </p:sp>
        <p:sp>
          <p:nvSpPr>
            <p:cNvPr id="418" name="Google Shape;418;p26"/>
            <p:cNvSpPr txBox="1"/>
            <p:nvPr/>
          </p:nvSpPr>
          <p:spPr>
            <a:xfrm>
              <a:off x="1127445" y="24408"/>
              <a:ext cx="3149210" cy="1836826"/>
            </a:xfrm>
            <a:prstGeom prst="rect">
              <a:avLst/>
            </a:prstGeom>
            <a:noFill/>
            <a:ln>
              <a:noFill/>
            </a:ln>
          </p:spPr>
          <p:txBody>
            <a:bodyPr anchorCtr="0" anchor="ctr" bIns="35200" lIns="70450" spcFirstLastPara="1" rIns="0" wrap="square" tIns="35200">
              <a:noAutofit/>
            </a:bodyPr>
            <a:lstStyle/>
            <a:p>
              <a:pPr indent="0" lvl="0" marL="0" marR="0" rtl="0" algn="ctr">
                <a:lnSpc>
                  <a:spcPct val="90000"/>
                </a:lnSpc>
                <a:spcBef>
                  <a:spcPts val="0"/>
                </a:spcBef>
                <a:spcAft>
                  <a:spcPts val="0"/>
                </a:spcAft>
                <a:buNone/>
              </a:pPr>
              <a:r>
                <a:rPr b="1" lang="en-US" sz="3600">
                  <a:solidFill>
                    <a:schemeClr val="lt1"/>
                  </a:solidFill>
                  <a:latin typeface="Avenir"/>
                  <a:ea typeface="Avenir"/>
                  <a:cs typeface="Avenir"/>
                  <a:sym typeface="Avenir"/>
                </a:rPr>
                <a:t>Process Automation</a:t>
              </a:r>
              <a:endParaRPr sz="3600">
                <a:solidFill>
                  <a:schemeClr val="lt1"/>
                </a:solidFill>
                <a:latin typeface="Avenir"/>
                <a:ea typeface="Avenir"/>
                <a:cs typeface="Avenir"/>
                <a:sym typeface="Avenir"/>
              </a:endParaRPr>
            </a:p>
          </p:txBody>
        </p:sp>
        <p:sp>
          <p:nvSpPr>
            <p:cNvPr id="419" name="Google Shape;419;p26"/>
            <p:cNvSpPr/>
            <p:nvPr/>
          </p:nvSpPr>
          <p:spPr>
            <a:xfrm>
              <a:off x="3998069" y="180538"/>
              <a:ext cx="3811415" cy="1524566"/>
            </a:xfrm>
            <a:prstGeom prst="chevron">
              <a:avLst>
                <a:gd fmla="val 50000" name="adj"/>
              </a:avLst>
            </a:prstGeom>
            <a:solidFill>
              <a:srgbClr val="E5B8B7">
                <a:alpha val="89411"/>
              </a:srgbClr>
            </a:solidFill>
            <a:ln cap="flat" cmpd="sng" w="12700">
              <a:solidFill>
                <a:srgbClr val="D8D7EF">
                  <a:alpha val="89411"/>
                </a:srgbClr>
              </a:solidFill>
              <a:prstDash val="solid"/>
              <a:miter lim="800000"/>
              <a:headEnd len="sm" w="sm" type="none"/>
              <a:tailEnd len="sm" w="sm" type="none"/>
            </a:ln>
          </p:spPr>
          <p:txBody>
            <a:bodyPr anchorCtr="0" anchor="ctr" bIns="137125" lIns="137125" spcFirstLastPara="1" rIns="137125" wrap="square" tIns="137125">
              <a:noAutofit/>
            </a:bodyPr>
            <a:lstStyle/>
            <a:p>
              <a:pPr indent="0" lvl="0" marL="0" marR="0" rtl="0" algn="l">
                <a:spcBef>
                  <a:spcPts val="0"/>
                </a:spcBef>
                <a:spcAft>
                  <a:spcPts val="0"/>
                </a:spcAft>
                <a:buNone/>
              </a:pPr>
              <a:r>
                <a:t/>
              </a:r>
              <a:endParaRPr sz="2700">
                <a:solidFill>
                  <a:schemeClr val="dk1"/>
                </a:solidFill>
                <a:latin typeface="Calibri"/>
                <a:ea typeface="Calibri"/>
                <a:cs typeface="Calibri"/>
                <a:sym typeface="Calibri"/>
              </a:endParaRPr>
            </a:p>
          </p:txBody>
        </p:sp>
        <p:sp>
          <p:nvSpPr>
            <p:cNvPr id="420" name="Google Shape;420;p26"/>
            <p:cNvSpPr txBox="1"/>
            <p:nvPr/>
          </p:nvSpPr>
          <p:spPr>
            <a:xfrm>
              <a:off x="4760352" y="180538"/>
              <a:ext cx="2286849" cy="1524566"/>
            </a:xfrm>
            <a:prstGeom prst="rect">
              <a:avLst/>
            </a:prstGeom>
            <a:noFill/>
            <a:ln>
              <a:noFill/>
            </a:ln>
          </p:spPr>
          <p:txBody>
            <a:bodyPr anchorCtr="0" anchor="ctr" bIns="16150" lIns="32350" spcFirstLastPara="1" rIns="0" wrap="square" tIns="16150">
              <a:noAutofit/>
            </a:bodyPr>
            <a:lstStyle/>
            <a:p>
              <a:pPr indent="0" lvl="0" marL="0" marR="0" rtl="0" algn="just">
                <a:lnSpc>
                  <a:spcPct val="90000"/>
                </a:lnSpc>
                <a:spcBef>
                  <a:spcPts val="0"/>
                </a:spcBef>
                <a:spcAft>
                  <a:spcPts val="0"/>
                </a:spcAft>
                <a:buNone/>
              </a:pPr>
              <a:r>
                <a:rPr b="1" lang="en-US" sz="2550">
                  <a:solidFill>
                    <a:schemeClr val="dk1"/>
                  </a:solidFill>
                  <a:latin typeface="Avenir"/>
                  <a:ea typeface="Avenir"/>
                  <a:cs typeface="Avenir"/>
                  <a:sym typeface="Avenir"/>
                </a:rPr>
                <a:t>Digital tools enable automation of repetitive tasks, freeing up staff for higher-value activities.</a:t>
              </a:r>
              <a:endParaRPr sz="2550">
                <a:solidFill>
                  <a:schemeClr val="dk1"/>
                </a:solidFill>
                <a:latin typeface="Avenir"/>
                <a:ea typeface="Avenir"/>
                <a:cs typeface="Avenir"/>
                <a:sym typeface="Avenir"/>
              </a:endParaRPr>
            </a:p>
          </p:txBody>
        </p:sp>
        <p:sp>
          <p:nvSpPr>
            <p:cNvPr id="421" name="Google Shape;421;p26"/>
            <p:cNvSpPr/>
            <p:nvPr/>
          </p:nvSpPr>
          <p:spPr>
            <a:xfrm>
              <a:off x="7275886" y="180538"/>
              <a:ext cx="3811415" cy="1524566"/>
            </a:xfrm>
            <a:prstGeom prst="chevron">
              <a:avLst>
                <a:gd fmla="val 50000" name="adj"/>
              </a:avLst>
            </a:prstGeom>
            <a:solidFill>
              <a:srgbClr val="F2DADA">
                <a:alpha val="89411"/>
              </a:srgbClr>
            </a:solidFill>
            <a:ln cap="flat" cmpd="sng" w="12700">
              <a:solidFill>
                <a:schemeClr val="accent1">
                  <a:alpha val="89411"/>
                </a:schemeClr>
              </a:solidFill>
              <a:prstDash val="solid"/>
              <a:miter lim="800000"/>
              <a:headEnd len="sm" w="sm" type="none"/>
              <a:tailEnd len="sm" w="sm" type="none"/>
            </a:ln>
          </p:spPr>
          <p:txBody>
            <a:bodyPr anchorCtr="0" anchor="ctr" bIns="137125" lIns="137125" spcFirstLastPara="1" rIns="137125" wrap="square" tIns="137125">
              <a:noAutofit/>
            </a:bodyPr>
            <a:lstStyle/>
            <a:p>
              <a:pPr indent="0" lvl="0" marL="0" marR="0" rtl="0" algn="l">
                <a:spcBef>
                  <a:spcPts val="0"/>
                </a:spcBef>
                <a:spcAft>
                  <a:spcPts val="0"/>
                </a:spcAft>
                <a:buNone/>
              </a:pPr>
              <a:r>
                <a:t/>
              </a:r>
              <a:endParaRPr sz="2700">
                <a:solidFill>
                  <a:schemeClr val="dk1"/>
                </a:solidFill>
                <a:latin typeface="Calibri"/>
                <a:ea typeface="Calibri"/>
                <a:cs typeface="Calibri"/>
                <a:sym typeface="Calibri"/>
              </a:endParaRPr>
            </a:p>
          </p:txBody>
        </p:sp>
        <p:sp>
          <p:nvSpPr>
            <p:cNvPr id="422" name="Google Shape;422;p26"/>
            <p:cNvSpPr txBox="1"/>
            <p:nvPr/>
          </p:nvSpPr>
          <p:spPr>
            <a:xfrm>
              <a:off x="8038169" y="180538"/>
              <a:ext cx="2286849" cy="1524566"/>
            </a:xfrm>
            <a:prstGeom prst="rect">
              <a:avLst/>
            </a:prstGeom>
            <a:noFill/>
            <a:ln>
              <a:noFill/>
            </a:ln>
          </p:spPr>
          <p:txBody>
            <a:bodyPr anchorCtr="0" anchor="ctr" bIns="16150" lIns="32350" spcFirstLastPara="1" rIns="0" wrap="square" tIns="16150">
              <a:noAutofit/>
            </a:bodyPr>
            <a:lstStyle/>
            <a:p>
              <a:pPr indent="0" lvl="0" marL="0" marR="0" rtl="0" algn="ctr">
                <a:lnSpc>
                  <a:spcPct val="90000"/>
                </a:lnSpc>
                <a:spcBef>
                  <a:spcPts val="0"/>
                </a:spcBef>
                <a:spcAft>
                  <a:spcPts val="0"/>
                </a:spcAft>
                <a:buNone/>
              </a:pPr>
              <a:r>
                <a:rPr b="1" lang="en-US" sz="2550">
                  <a:solidFill>
                    <a:schemeClr val="dk1"/>
                  </a:solidFill>
                  <a:latin typeface="Avenir"/>
                  <a:ea typeface="Avenir"/>
                  <a:cs typeface="Avenir"/>
                  <a:sym typeface="Avenir"/>
                </a:rPr>
                <a:t>Automation can lead to significant cost savings and improved productivity.</a:t>
              </a:r>
              <a:endParaRPr sz="2550">
                <a:solidFill>
                  <a:schemeClr val="dk1"/>
                </a:solidFill>
                <a:latin typeface="Avenir"/>
                <a:ea typeface="Avenir"/>
                <a:cs typeface="Avenir"/>
                <a:sym typeface="Avenir"/>
              </a:endParaRPr>
            </a:p>
          </p:txBody>
        </p:sp>
        <p:sp>
          <p:nvSpPr>
            <p:cNvPr id="423" name="Google Shape;423;p26"/>
            <p:cNvSpPr/>
            <p:nvPr/>
          </p:nvSpPr>
          <p:spPr>
            <a:xfrm>
              <a:off x="2971" y="2118390"/>
              <a:ext cx="4592066" cy="1836826"/>
            </a:xfrm>
            <a:prstGeom prst="chevron">
              <a:avLst>
                <a:gd fmla="val 5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137125" lIns="137125" spcFirstLastPara="1" rIns="137125" wrap="square" tIns="137125">
              <a:noAutofit/>
            </a:bodyPr>
            <a:lstStyle/>
            <a:p>
              <a:pPr indent="0" lvl="0" marL="0" marR="0" rtl="0" algn="l">
                <a:spcBef>
                  <a:spcPts val="0"/>
                </a:spcBef>
                <a:spcAft>
                  <a:spcPts val="0"/>
                </a:spcAft>
                <a:buNone/>
              </a:pPr>
              <a:r>
                <a:t/>
              </a:r>
              <a:endParaRPr sz="2700">
                <a:solidFill>
                  <a:schemeClr val="dk1"/>
                </a:solidFill>
                <a:latin typeface="Calibri"/>
                <a:ea typeface="Calibri"/>
                <a:cs typeface="Calibri"/>
                <a:sym typeface="Calibri"/>
              </a:endParaRPr>
            </a:p>
          </p:txBody>
        </p:sp>
        <p:sp>
          <p:nvSpPr>
            <p:cNvPr id="424" name="Google Shape;424;p26"/>
            <p:cNvSpPr txBox="1"/>
            <p:nvPr/>
          </p:nvSpPr>
          <p:spPr>
            <a:xfrm>
              <a:off x="921384" y="2118390"/>
              <a:ext cx="2755240" cy="1836826"/>
            </a:xfrm>
            <a:prstGeom prst="rect">
              <a:avLst/>
            </a:prstGeom>
            <a:noFill/>
            <a:ln>
              <a:noFill/>
            </a:ln>
          </p:spPr>
          <p:txBody>
            <a:bodyPr anchorCtr="0" anchor="ctr" bIns="35200" lIns="70450" spcFirstLastPara="1" rIns="0" wrap="square" tIns="35200">
              <a:noAutofit/>
            </a:bodyPr>
            <a:lstStyle/>
            <a:p>
              <a:pPr indent="0" lvl="0" marL="0" marR="0" rtl="0" algn="ctr">
                <a:lnSpc>
                  <a:spcPct val="90000"/>
                </a:lnSpc>
                <a:spcBef>
                  <a:spcPts val="0"/>
                </a:spcBef>
                <a:spcAft>
                  <a:spcPts val="0"/>
                </a:spcAft>
                <a:buNone/>
              </a:pPr>
              <a:r>
                <a:rPr b="1" lang="en-US" sz="3600">
                  <a:solidFill>
                    <a:schemeClr val="lt1"/>
                  </a:solidFill>
                  <a:latin typeface="Avenir"/>
                  <a:ea typeface="Avenir"/>
                  <a:cs typeface="Avenir"/>
                  <a:sym typeface="Avenir"/>
                </a:rPr>
                <a:t>Efficiency Gains</a:t>
              </a:r>
              <a:endParaRPr sz="3600">
                <a:solidFill>
                  <a:schemeClr val="lt1"/>
                </a:solidFill>
                <a:latin typeface="Avenir"/>
                <a:ea typeface="Avenir"/>
                <a:cs typeface="Avenir"/>
                <a:sym typeface="Avenir"/>
              </a:endParaRPr>
            </a:p>
          </p:txBody>
        </p:sp>
        <p:sp>
          <p:nvSpPr>
            <p:cNvPr id="425" name="Google Shape;425;p26"/>
            <p:cNvSpPr/>
            <p:nvPr/>
          </p:nvSpPr>
          <p:spPr>
            <a:xfrm>
              <a:off x="3998069" y="2274520"/>
              <a:ext cx="3811415" cy="1524566"/>
            </a:xfrm>
            <a:prstGeom prst="chevron">
              <a:avLst>
                <a:gd fmla="val 50000" name="adj"/>
              </a:avLst>
            </a:prstGeom>
            <a:solidFill>
              <a:srgbClr val="B6DDE7">
                <a:alpha val="89411"/>
              </a:srgbClr>
            </a:solidFill>
            <a:ln cap="flat" cmpd="sng" w="12700">
              <a:solidFill>
                <a:srgbClr val="D8D7EF">
                  <a:alpha val="89411"/>
                </a:srgbClr>
              </a:solidFill>
              <a:prstDash val="solid"/>
              <a:miter lim="800000"/>
              <a:headEnd len="sm" w="sm" type="none"/>
              <a:tailEnd len="sm" w="sm" type="none"/>
            </a:ln>
          </p:spPr>
          <p:txBody>
            <a:bodyPr anchorCtr="0" anchor="ctr" bIns="137125" lIns="137125" spcFirstLastPara="1" rIns="137125" wrap="square" tIns="137125">
              <a:noAutofit/>
            </a:bodyPr>
            <a:lstStyle/>
            <a:p>
              <a:pPr indent="0" lvl="0" marL="0" marR="0" rtl="0" algn="l">
                <a:spcBef>
                  <a:spcPts val="0"/>
                </a:spcBef>
                <a:spcAft>
                  <a:spcPts val="0"/>
                </a:spcAft>
                <a:buNone/>
              </a:pPr>
              <a:r>
                <a:t/>
              </a:r>
              <a:endParaRPr sz="2700">
                <a:solidFill>
                  <a:schemeClr val="dk1"/>
                </a:solidFill>
                <a:latin typeface="Calibri"/>
                <a:ea typeface="Calibri"/>
                <a:cs typeface="Calibri"/>
                <a:sym typeface="Calibri"/>
              </a:endParaRPr>
            </a:p>
          </p:txBody>
        </p:sp>
        <p:sp>
          <p:nvSpPr>
            <p:cNvPr id="426" name="Google Shape;426;p26"/>
            <p:cNvSpPr txBox="1"/>
            <p:nvPr/>
          </p:nvSpPr>
          <p:spPr>
            <a:xfrm>
              <a:off x="4760352" y="2274520"/>
              <a:ext cx="2286849" cy="1524566"/>
            </a:xfrm>
            <a:prstGeom prst="rect">
              <a:avLst/>
            </a:prstGeom>
            <a:noFill/>
            <a:ln>
              <a:noFill/>
            </a:ln>
          </p:spPr>
          <p:txBody>
            <a:bodyPr anchorCtr="0" anchor="ctr" bIns="16150" lIns="32350" spcFirstLastPara="1" rIns="0" wrap="square" tIns="16150">
              <a:noAutofit/>
            </a:bodyPr>
            <a:lstStyle/>
            <a:p>
              <a:pPr indent="0" lvl="0" marL="0" marR="0" rtl="0" algn="just">
                <a:lnSpc>
                  <a:spcPct val="90000"/>
                </a:lnSpc>
                <a:spcBef>
                  <a:spcPts val="0"/>
                </a:spcBef>
                <a:spcAft>
                  <a:spcPts val="0"/>
                </a:spcAft>
                <a:buNone/>
              </a:pPr>
              <a:r>
                <a:rPr b="1" lang="en-US" sz="2400">
                  <a:solidFill>
                    <a:schemeClr val="dk1"/>
                  </a:solidFill>
                  <a:latin typeface="Avenir"/>
                  <a:ea typeface="Avenir"/>
                  <a:cs typeface="Avenir"/>
                  <a:sym typeface="Avenir"/>
                </a:rPr>
                <a:t>Highlight examples of organizations that have streamlined operations through digital transformation.</a:t>
              </a:r>
              <a:endParaRPr sz="2400">
                <a:solidFill>
                  <a:schemeClr val="dk1"/>
                </a:solidFill>
                <a:latin typeface="Avenir"/>
                <a:ea typeface="Avenir"/>
                <a:cs typeface="Avenir"/>
                <a:sym typeface="Avenir"/>
              </a:endParaRPr>
            </a:p>
          </p:txBody>
        </p:sp>
        <p:sp>
          <p:nvSpPr>
            <p:cNvPr id="427" name="Google Shape;427;p26"/>
            <p:cNvSpPr/>
            <p:nvPr/>
          </p:nvSpPr>
          <p:spPr>
            <a:xfrm>
              <a:off x="7275886" y="2274520"/>
              <a:ext cx="3811415" cy="1524566"/>
            </a:xfrm>
            <a:prstGeom prst="chevron">
              <a:avLst>
                <a:gd fmla="val 50000" name="adj"/>
              </a:avLst>
            </a:prstGeom>
            <a:solidFill>
              <a:srgbClr val="B6DDE7">
                <a:alpha val="89411"/>
              </a:srgbClr>
            </a:solidFill>
            <a:ln cap="flat" cmpd="sng" w="12700">
              <a:solidFill>
                <a:srgbClr val="D8D7EF">
                  <a:alpha val="89411"/>
                </a:srgbClr>
              </a:solidFill>
              <a:prstDash val="solid"/>
              <a:miter lim="800000"/>
              <a:headEnd len="sm" w="sm" type="none"/>
              <a:tailEnd len="sm" w="sm" type="none"/>
            </a:ln>
          </p:spPr>
          <p:txBody>
            <a:bodyPr anchorCtr="0" anchor="ctr" bIns="137125" lIns="137125" spcFirstLastPara="1" rIns="137125" wrap="square" tIns="137125">
              <a:noAutofit/>
            </a:bodyPr>
            <a:lstStyle/>
            <a:p>
              <a:pPr indent="0" lvl="0" marL="0" marR="0" rtl="0" algn="l">
                <a:spcBef>
                  <a:spcPts val="0"/>
                </a:spcBef>
                <a:spcAft>
                  <a:spcPts val="0"/>
                </a:spcAft>
                <a:buNone/>
              </a:pPr>
              <a:r>
                <a:t/>
              </a:r>
              <a:endParaRPr sz="2700">
                <a:solidFill>
                  <a:schemeClr val="dk1"/>
                </a:solidFill>
                <a:latin typeface="Calibri"/>
                <a:ea typeface="Calibri"/>
                <a:cs typeface="Calibri"/>
                <a:sym typeface="Calibri"/>
              </a:endParaRPr>
            </a:p>
          </p:txBody>
        </p:sp>
        <p:sp>
          <p:nvSpPr>
            <p:cNvPr id="428" name="Google Shape;428;p26"/>
            <p:cNvSpPr txBox="1"/>
            <p:nvPr/>
          </p:nvSpPr>
          <p:spPr>
            <a:xfrm>
              <a:off x="8038169" y="2274520"/>
              <a:ext cx="2286849" cy="1524566"/>
            </a:xfrm>
            <a:prstGeom prst="rect">
              <a:avLst/>
            </a:prstGeom>
            <a:noFill/>
            <a:ln>
              <a:noFill/>
            </a:ln>
          </p:spPr>
          <p:txBody>
            <a:bodyPr anchorCtr="0" anchor="ctr" bIns="16150" lIns="32350" spcFirstLastPara="1" rIns="0" wrap="square" tIns="16150">
              <a:noAutofit/>
            </a:bodyPr>
            <a:lstStyle/>
            <a:p>
              <a:pPr indent="0" lvl="0" marL="0" marR="0" rtl="0" algn="just">
                <a:lnSpc>
                  <a:spcPct val="90000"/>
                </a:lnSpc>
                <a:spcBef>
                  <a:spcPts val="0"/>
                </a:spcBef>
                <a:spcAft>
                  <a:spcPts val="0"/>
                </a:spcAft>
                <a:buNone/>
              </a:pPr>
              <a:r>
                <a:rPr b="1" lang="en-US" sz="2400">
                  <a:solidFill>
                    <a:schemeClr val="dk1"/>
                  </a:solidFill>
                  <a:latin typeface="Avenir"/>
                  <a:ea typeface="Avenir"/>
                  <a:cs typeface="Avenir"/>
                  <a:sym typeface="Avenir"/>
                </a:rPr>
                <a:t>Discuss metrics for measuring operational efficiency improvements.</a:t>
              </a:r>
              <a:endParaRPr sz="2400">
                <a:solidFill>
                  <a:schemeClr val="dk1"/>
                </a:solidFill>
                <a:latin typeface="Avenir"/>
                <a:ea typeface="Avenir"/>
                <a:cs typeface="Avenir"/>
                <a:sym typeface="Aveni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27"/>
          <p:cNvSpPr/>
          <p:nvPr/>
        </p:nvSpPr>
        <p:spPr>
          <a:xfrm>
            <a:off x="0" y="-3810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434" name="Google Shape;434;p27"/>
          <p:cNvGrpSpPr/>
          <p:nvPr/>
        </p:nvGrpSpPr>
        <p:grpSpPr>
          <a:xfrm rot="1856417">
            <a:off x="1652615" y="-2000734"/>
            <a:ext cx="970722" cy="5643002"/>
            <a:chOff x="0" y="-28575"/>
            <a:chExt cx="302828" cy="1760398"/>
          </a:xfrm>
        </p:grpSpPr>
        <p:sp>
          <p:nvSpPr>
            <p:cNvPr id="435" name="Google Shape;435;p27"/>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436" name="Google Shape;436;p27"/>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37" name="Google Shape;437;p27"/>
          <p:cNvGrpSpPr/>
          <p:nvPr/>
        </p:nvGrpSpPr>
        <p:grpSpPr>
          <a:xfrm rot="1840381">
            <a:off x="-673255" y="-3004804"/>
            <a:ext cx="3428068" cy="18204053"/>
            <a:chOff x="0" y="-28575"/>
            <a:chExt cx="1276957" cy="5678958"/>
          </a:xfrm>
        </p:grpSpPr>
        <p:sp>
          <p:nvSpPr>
            <p:cNvPr id="438" name="Google Shape;438;p27"/>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439" name="Google Shape;439;p27"/>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40" name="Google Shape;440;p27"/>
          <p:cNvGrpSpPr/>
          <p:nvPr/>
        </p:nvGrpSpPr>
        <p:grpSpPr>
          <a:xfrm rot="-1788554">
            <a:off x="-448032" y="507295"/>
            <a:ext cx="3766175" cy="12987878"/>
            <a:chOff x="0" y="-28575"/>
            <a:chExt cx="1174900" cy="4051714"/>
          </a:xfrm>
        </p:grpSpPr>
        <p:sp>
          <p:nvSpPr>
            <p:cNvPr id="441" name="Google Shape;441;p27"/>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442" name="Google Shape;442;p27"/>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43" name="Google Shape;443;p27"/>
          <p:cNvGrpSpPr/>
          <p:nvPr/>
        </p:nvGrpSpPr>
        <p:grpSpPr>
          <a:xfrm>
            <a:off x="783779" y="8190502"/>
            <a:ext cx="896410" cy="833382"/>
            <a:chOff x="0" y="-57150"/>
            <a:chExt cx="812800" cy="755650"/>
          </a:xfrm>
        </p:grpSpPr>
        <p:sp>
          <p:nvSpPr>
            <p:cNvPr id="444" name="Google Shape;444;p27"/>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445" name="Google Shape;445;p27"/>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46" name="Google Shape;446;p27"/>
          <p:cNvGrpSpPr/>
          <p:nvPr/>
        </p:nvGrpSpPr>
        <p:grpSpPr>
          <a:xfrm>
            <a:off x="-324674" y="-339738"/>
            <a:ext cx="18943852" cy="1199787"/>
            <a:chOff x="0" y="-57150"/>
            <a:chExt cx="4989327" cy="315993"/>
          </a:xfrm>
        </p:grpSpPr>
        <p:sp>
          <p:nvSpPr>
            <p:cNvPr id="447" name="Google Shape;447;p27"/>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448" name="Google Shape;448;p27"/>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49" name="Google Shape;449;p27"/>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450" name="Google Shape;450;p27"/>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451" name="Google Shape;451;p27"/>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grpSp>
        <p:nvGrpSpPr>
          <p:cNvPr id="452" name="Google Shape;452;p27"/>
          <p:cNvGrpSpPr/>
          <p:nvPr/>
        </p:nvGrpSpPr>
        <p:grpSpPr>
          <a:xfrm>
            <a:off x="4567437" y="3924300"/>
            <a:ext cx="13568163" cy="5715000"/>
            <a:chOff x="3810000" y="4635727"/>
            <a:chExt cx="14097001" cy="4851173"/>
          </a:xfrm>
        </p:grpSpPr>
        <p:sp>
          <p:nvSpPr>
            <p:cNvPr id="453" name="Google Shape;453;p27"/>
            <p:cNvSpPr txBox="1"/>
            <p:nvPr/>
          </p:nvSpPr>
          <p:spPr>
            <a:xfrm>
              <a:off x="3810000" y="4635727"/>
              <a:ext cx="7465613" cy="812573"/>
            </a:xfrm>
            <a:prstGeom prst="rect">
              <a:avLst/>
            </a:prstGeom>
            <a:noFill/>
            <a:ln>
              <a:noFill/>
            </a:ln>
          </p:spPr>
          <p:txBody>
            <a:bodyPr anchorCtr="0" anchor="t" bIns="0" lIns="0" spcFirstLastPara="1" rIns="0" wrap="square" tIns="0">
              <a:normAutofit/>
            </a:bodyPr>
            <a:lstStyle/>
            <a:p>
              <a:pPr indent="0" lvl="0" marL="0" marR="0" rtl="0" algn="ctr">
                <a:spcBef>
                  <a:spcPts val="0"/>
                </a:spcBef>
                <a:spcAft>
                  <a:spcPts val="0"/>
                </a:spcAft>
                <a:buClr>
                  <a:schemeClr val="lt1"/>
                </a:buClr>
                <a:buSzPts val="4800"/>
                <a:buFont typeface="Calibri"/>
                <a:buNone/>
              </a:pPr>
              <a:r>
                <a:rPr lang="en-US" sz="4400">
                  <a:solidFill>
                    <a:schemeClr val="dk1"/>
                  </a:solidFill>
                  <a:latin typeface="Calibri"/>
                  <a:ea typeface="Calibri"/>
                  <a:cs typeface="Calibri"/>
                  <a:sym typeface="Calibri"/>
                </a:rPr>
                <a:t>Improved Customer Experience</a:t>
              </a:r>
              <a:endParaRPr/>
            </a:p>
          </p:txBody>
        </p:sp>
        <p:sp>
          <p:nvSpPr>
            <p:cNvPr id="454" name="Google Shape;454;p27"/>
            <p:cNvSpPr txBox="1"/>
            <p:nvPr/>
          </p:nvSpPr>
          <p:spPr>
            <a:xfrm>
              <a:off x="4571297" y="5510321"/>
              <a:ext cx="13335704" cy="1993110"/>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600">
                  <a:solidFill>
                    <a:schemeClr val="dk1"/>
                  </a:solidFill>
                  <a:latin typeface="Avenir"/>
                  <a:ea typeface="Avenir"/>
                  <a:cs typeface="Avenir"/>
                  <a:sym typeface="Avenir"/>
                </a:rPr>
                <a:t>Personalization</a:t>
              </a:r>
              <a:endParaRPr sz="3600">
                <a:solidFill>
                  <a:schemeClr val="dk1"/>
                </a:solidFill>
                <a:latin typeface="Avenir"/>
                <a:ea typeface="Avenir"/>
                <a:cs typeface="Avenir"/>
                <a:sym typeface="Avenir"/>
              </a:endParaRPr>
            </a:p>
            <a:p>
              <a:pPr indent="-257175" lvl="1" marL="257175" marR="0" rtl="0" algn="l">
                <a:lnSpc>
                  <a:spcPct val="90000"/>
                </a:lnSpc>
                <a:spcBef>
                  <a:spcPts val="1260"/>
                </a:spcBef>
                <a:spcAft>
                  <a:spcPts val="0"/>
                </a:spcAft>
                <a:buClr>
                  <a:schemeClr val="lt1"/>
                </a:buClr>
                <a:buSzPts val="1900"/>
                <a:buFont typeface="Avenir"/>
                <a:buChar char="•"/>
              </a:pPr>
              <a:r>
                <a:rPr b="1" i="0" lang="en-US" sz="2850" u="none" cap="none" strike="noStrike">
                  <a:solidFill>
                    <a:schemeClr val="dk1"/>
                  </a:solidFill>
                  <a:latin typeface="Avenir"/>
                  <a:ea typeface="Avenir"/>
                  <a:cs typeface="Avenir"/>
                  <a:sym typeface="Avenir"/>
                </a:rPr>
                <a:t>Digital transformation allows organizations to tailor products and services to meet individual customer needs.</a:t>
              </a:r>
              <a:endParaRPr b="0" i="0" sz="2850" u="none" cap="none" strike="noStrike">
                <a:solidFill>
                  <a:schemeClr val="dk1"/>
                </a:solidFill>
                <a:latin typeface="Avenir"/>
                <a:ea typeface="Avenir"/>
                <a:cs typeface="Avenir"/>
                <a:sym typeface="Avenir"/>
              </a:endParaRPr>
            </a:p>
            <a:p>
              <a:pPr indent="-257175" lvl="2" marL="714375" marR="0" rtl="0" algn="l">
                <a:lnSpc>
                  <a:spcPct val="90000"/>
                </a:lnSpc>
                <a:spcBef>
                  <a:spcPts val="428"/>
                </a:spcBef>
                <a:spcAft>
                  <a:spcPts val="0"/>
                </a:spcAft>
                <a:buClr>
                  <a:schemeClr val="lt1"/>
                </a:buClr>
                <a:buSzPts val="1900"/>
                <a:buFont typeface="Avenir"/>
                <a:buChar char="•"/>
              </a:pPr>
              <a:r>
                <a:rPr b="1" i="1" lang="en-US" sz="2850" u="none" cap="none" strike="noStrike">
                  <a:solidFill>
                    <a:schemeClr val="dk1"/>
                  </a:solidFill>
                  <a:latin typeface="Avenir"/>
                  <a:ea typeface="Avenir"/>
                  <a:cs typeface="Avenir"/>
                  <a:sym typeface="Avenir"/>
                </a:rPr>
                <a:t>(Leverage customer data to enhance personalization and engagement.)</a:t>
              </a:r>
              <a:endParaRPr b="0" i="1" sz="2850" u="none" cap="none" strike="noStrike">
                <a:solidFill>
                  <a:schemeClr val="dk1"/>
                </a:solidFill>
                <a:latin typeface="Avenir"/>
                <a:ea typeface="Avenir"/>
                <a:cs typeface="Avenir"/>
                <a:sym typeface="Avenir"/>
              </a:endParaRPr>
            </a:p>
          </p:txBody>
        </p:sp>
        <p:sp>
          <p:nvSpPr>
            <p:cNvPr id="455" name="Google Shape;455;p27"/>
            <p:cNvSpPr txBox="1"/>
            <p:nvPr/>
          </p:nvSpPr>
          <p:spPr>
            <a:xfrm>
              <a:off x="4814494" y="7888514"/>
              <a:ext cx="11963400" cy="1598386"/>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600">
                  <a:solidFill>
                    <a:schemeClr val="dk1"/>
                  </a:solidFill>
                  <a:latin typeface="Avenir"/>
                  <a:ea typeface="Avenir"/>
                  <a:cs typeface="Avenir"/>
                  <a:sym typeface="Avenir"/>
                </a:rPr>
                <a:t>Feedback Mechanisms</a:t>
              </a:r>
              <a:endParaRPr sz="3600">
                <a:solidFill>
                  <a:schemeClr val="dk1"/>
                </a:solidFill>
                <a:latin typeface="Avenir"/>
                <a:ea typeface="Avenir"/>
                <a:cs typeface="Avenir"/>
                <a:sym typeface="Avenir"/>
              </a:endParaRPr>
            </a:p>
            <a:p>
              <a:pPr indent="-257175" lvl="1" marL="257175" marR="0" rtl="0" algn="l">
                <a:lnSpc>
                  <a:spcPct val="90000"/>
                </a:lnSpc>
                <a:spcBef>
                  <a:spcPts val="1260"/>
                </a:spcBef>
                <a:spcAft>
                  <a:spcPts val="0"/>
                </a:spcAft>
                <a:buClr>
                  <a:schemeClr val="lt1"/>
                </a:buClr>
                <a:buSzPts val="1900"/>
                <a:buFont typeface="Avenir"/>
                <a:buChar char="•"/>
              </a:pPr>
              <a:r>
                <a:rPr b="1" i="0" lang="en-US" sz="2850" u="none" cap="none" strike="noStrike">
                  <a:solidFill>
                    <a:schemeClr val="dk1"/>
                  </a:solidFill>
                  <a:latin typeface="Avenir"/>
                  <a:ea typeface="Avenir"/>
                  <a:cs typeface="Avenir"/>
                  <a:sym typeface="Avenir"/>
                </a:rPr>
                <a:t>Utilize technology to gather real-time feedback from customers.</a:t>
              </a:r>
              <a:endParaRPr b="0" i="0" sz="2850" u="none" cap="none" strike="noStrike">
                <a:solidFill>
                  <a:schemeClr val="dk1"/>
                </a:solidFill>
                <a:latin typeface="Avenir"/>
                <a:ea typeface="Avenir"/>
                <a:cs typeface="Avenir"/>
                <a:sym typeface="Avenir"/>
              </a:endParaRPr>
            </a:p>
            <a:p>
              <a:pPr indent="-257175" lvl="1" marL="257175" marR="0" rtl="0" algn="l">
                <a:lnSpc>
                  <a:spcPct val="90000"/>
                </a:lnSpc>
                <a:spcBef>
                  <a:spcPts val="428"/>
                </a:spcBef>
                <a:spcAft>
                  <a:spcPts val="0"/>
                </a:spcAft>
                <a:buClr>
                  <a:schemeClr val="lt1"/>
                </a:buClr>
                <a:buSzPts val="1900"/>
                <a:buFont typeface="Avenir"/>
                <a:buChar char="•"/>
              </a:pPr>
              <a:r>
                <a:rPr b="1" i="1" lang="en-US" sz="2850" u="none" cap="none" strike="noStrike">
                  <a:solidFill>
                    <a:schemeClr val="dk1"/>
                  </a:solidFill>
                  <a:latin typeface="Avenir"/>
                  <a:ea typeface="Avenir"/>
                  <a:cs typeface="Avenir"/>
                  <a:sym typeface="Avenir"/>
                </a:rPr>
                <a:t>(Implement changes based on customer input to improve service quality.)</a:t>
              </a:r>
              <a:endParaRPr b="0" i="1" sz="2850" u="none" cap="none" strike="noStrike">
                <a:solidFill>
                  <a:schemeClr val="dk1"/>
                </a:solidFill>
                <a:latin typeface="Avenir"/>
                <a:ea typeface="Avenir"/>
                <a:cs typeface="Avenir"/>
                <a:sym typeface="Avenir"/>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9" name="Shape 459"/>
        <p:cNvGrpSpPr/>
        <p:nvPr/>
      </p:nvGrpSpPr>
      <p:grpSpPr>
        <a:xfrm>
          <a:off x="0" y="0"/>
          <a:ext cx="0" cy="0"/>
          <a:chOff x="0" y="0"/>
          <a:chExt cx="0" cy="0"/>
        </a:xfrm>
      </p:grpSpPr>
      <p:sp>
        <p:nvSpPr>
          <p:cNvPr id="460" name="Google Shape;460;p28"/>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461" name="Google Shape;461;p28"/>
          <p:cNvGrpSpPr/>
          <p:nvPr/>
        </p:nvGrpSpPr>
        <p:grpSpPr>
          <a:xfrm rot="1856417">
            <a:off x="1652615" y="-2000734"/>
            <a:ext cx="970722" cy="5643002"/>
            <a:chOff x="0" y="-28575"/>
            <a:chExt cx="302828" cy="1760398"/>
          </a:xfrm>
        </p:grpSpPr>
        <p:sp>
          <p:nvSpPr>
            <p:cNvPr id="462" name="Google Shape;462;p28"/>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463" name="Google Shape;463;p28"/>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64" name="Google Shape;464;p28"/>
          <p:cNvGrpSpPr/>
          <p:nvPr/>
        </p:nvGrpSpPr>
        <p:grpSpPr>
          <a:xfrm rot="1840381">
            <a:off x="-673255" y="-3004804"/>
            <a:ext cx="3428068" cy="18204053"/>
            <a:chOff x="0" y="-28575"/>
            <a:chExt cx="1276957" cy="5678958"/>
          </a:xfrm>
        </p:grpSpPr>
        <p:sp>
          <p:nvSpPr>
            <p:cNvPr id="465" name="Google Shape;465;p28"/>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466" name="Google Shape;466;p28"/>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67" name="Google Shape;467;p28"/>
          <p:cNvGrpSpPr/>
          <p:nvPr/>
        </p:nvGrpSpPr>
        <p:grpSpPr>
          <a:xfrm rot="-1788554">
            <a:off x="-448032" y="507295"/>
            <a:ext cx="3766175" cy="12987878"/>
            <a:chOff x="0" y="-28575"/>
            <a:chExt cx="1174900" cy="4051714"/>
          </a:xfrm>
        </p:grpSpPr>
        <p:sp>
          <p:nvSpPr>
            <p:cNvPr id="468" name="Google Shape;468;p28"/>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469" name="Google Shape;469;p28"/>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70" name="Google Shape;470;p28"/>
          <p:cNvGrpSpPr/>
          <p:nvPr/>
        </p:nvGrpSpPr>
        <p:grpSpPr>
          <a:xfrm>
            <a:off x="783779" y="8190502"/>
            <a:ext cx="896410" cy="833382"/>
            <a:chOff x="0" y="-57150"/>
            <a:chExt cx="812800" cy="755650"/>
          </a:xfrm>
        </p:grpSpPr>
        <p:sp>
          <p:nvSpPr>
            <p:cNvPr id="471" name="Google Shape;471;p28"/>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472" name="Google Shape;472;p28"/>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73" name="Google Shape;473;p28"/>
          <p:cNvGrpSpPr/>
          <p:nvPr/>
        </p:nvGrpSpPr>
        <p:grpSpPr>
          <a:xfrm>
            <a:off x="-324674" y="-339738"/>
            <a:ext cx="18943852" cy="1199787"/>
            <a:chOff x="0" y="-57150"/>
            <a:chExt cx="4989327" cy="315993"/>
          </a:xfrm>
        </p:grpSpPr>
        <p:sp>
          <p:nvSpPr>
            <p:cNvPr id="474" name="Google Shape;474;p28"/>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475" name="Google Shape;475;p28"/>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76" name="Google Shape;476;p28"/>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477" name="Google Shape;477;p28"/>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478" name="Google Shape;478;p28"/>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grpSp>
        <p:nvGrpSpPr>
          <p:cNvPr id="479" name="Google Shape;479;p28"/>
          <p:cNvGrpSpPr/>
          <p:nvPr/>
        </p:nvGrpSpPr>
        <p:grpSpPr>
          <a:xfrm>
            <a:off x="4190999" y="3543300"/>
            <a:ext cx="14118779" cy="5516744"/>
            <a:chOff x="4190999" y="3543300"/>
            <a:chExt cx="14118779" cy="5516744"/>
          </a:xfrm>
        </p:grpSpPr>
        <p:sp>
          <p:nvSpPr>
            <p:cNvPr id="480" name="Google Shape;480;p28"/>
            <p:cNvSpPr txBox="1"/>
            <p:nvPr/>
          </p:nvSpPr>
          <p:spPr>
            <a:xfrm>
              <a:off x="4396852" y="3543300"/>
              <a:ext cx="6412707" cy="661987"/>
            </a:xfrm>
            <a:prstGeom prst="rect">
              <a:avLst/>
            </a:prstGeom>
            <a:noFill/>
            <a:ln>
              <a:noFill/>
            </a:ln>
          </p:spPr>
          <p:txBody>
            <a:bodyPr anchorCtr="0" anchor="t" bIns="0" lIns="0" spcFirstLastPara="1" rIns="0" wrap="square" tIns="0">
              <a:normAutofit fontScale="90000"/>
            </a:bodyPr>
            <a:lstStyle/>
            <a:p>
              <a:pPr indent="0" lvl="0" marL="0" marR="0" rtl="0" algn="ctr">
                <a:spcBef>
                  <a:spcPts val="0"/>
                </a:spcBef>
                <a:spcAft>
                  <a:spcPts val="0"/>
                </a:spcAft>
                <a:buClr>
                  <a:schemeClr val="lt1"/>
                </a:buClr>
                <a:buSzPct val="121212"/>
                <a:buFont typeface="Calibri"/>
                <a:buNone/>
              </a:pPr>
              <a:r>
                <a:rPr b="1" lang="en-US" sz="4400">
                  <a:solidFill>
                    <a:schemeClr val="dk1"/>
                  </a:solidFill>
                  <a:latin typeface="Calibri"/>
                  <a:ea typeface="Calibri"/>
                  <a:cs typeface="Calibri"/>
                  <a:sym typeface="Calibri"/>
                </a:rPr>
                <a:t>Data-Driven Decision Making</a:t>
              </a:r>
              <a:endParaRPr/>
            </a:p>
          </p:txBody>
        </p:sp>
        <p:sp>
          <p:nvSpPr>
            <p:cNvPr id="481" name="Google Shape;481;p28"/>
            <p:cNvSpPr txBox="1"/>
            <p:nvPr/>
          </p:nvSpPr>
          <p:spPr>
            <a:xfrm>
              <a:off x="4190999" y="4428511"/>
              <a:ext cx="13813979" cy="2223686"/>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600">
                  <a:solidFill>
                    <a:schemeClr val="dk1"/>
                  </a:solidFill>
                  <a:latin typeface="Avenir"/>
                  <a:ea typeface="Avenir"/>
                  <a:cs typeface="Avenir"/>
                  <a:sym typeface="Avenir"/>
                </a:rPr>
                <a:t>Analytics</a:t>
              </a:r>
              <a:endParaRPr sz="3600">
                <a:solidFill>
                  <a:schemeClr val="dk1"/>
                </a:solidFill>
                <a:latin typeface="Avenir"/>
                <a:ea typeface="Avenir"/>
                <a:cs typeface="Avenir"/>
                <a:sym typeface="Avenir"/>
              </a:endParaRPr>
            </a:p>
            <a:p>
              <a:pPr indent="-257175" lvl="1" marL="257175" marR="0" rtl="0" algn="l">
                <a:lnSpc>
                  <a:spcPct val="90000"/>
                </a:lnSpc>
                <a:spcBef>
                  <a:spcPts val="1103"/>
                </a:spcBef>
                <a:spcAft>
                  <a:spcPts val="0"/>
                </a:spcAft>
                <a:buClr>
                  <a:schemeClr val="lt1"/>
                </a:buClr>
                <a:buSzPts val="1600"/>
                <a:buFont typeface="Avenir"/>
                <a:buChar char="•"/>
              </a:pPr>
              <a:r>
                <a:rPr b="1" i="0" lang="en-US" sz="3400" u="none" cap="none" strike="noStrike">
                  <a:solidFill>
                    <a:schemeClr val="dk1"/>
                  </a:solidFill>
                  <a:latin typeface="Avenir"/>
                  <a:ea typeface="Avenir"/>
                  <a:cs typeface="Avenir"/>
                  <a:sym typeface="Avenir"/>
                </a:rPr>
                <a:t>Utilizing data analytics empowers organizations to make informed, evidence-based decisions.</a:t>
              </a:r>
              <a:endParaRPr b="0" i="0" sz="3400" u="none" cap="none" strike="noStrike">
                <a:solidFill>
                  <a:schemeClr val="dk1"/>
                </a:solidFill>
                <a:latin typeface="Avenir"/>
                <a:ea typeface="Avenir"/>
                <a:cs typeface="Avenir"/>
                <a:sym typeface="Avenir"/>
              </a:endParaRPr>
            </a:p>
            <a:p>
              <a:pPr indent="-257175" lvl="2" marL="714375" marR="0" rtl="0" algn="l">
                <a:lnSpc>
                  <a:spcPct val="90000"/>
                </a:lnSpc>
                <a:spcBef>
                  <a:spcPts val="360"/>
                </a:spcBef>
                <a:spcAft>
                  <a:spcPts val="0"/>
                </a:spcAft>
                <a:buClr>
                  <a:schemeClr val="lt1"/>
                </a:buClr>
                <a:buSzPts val="1600"/>
                <a:buFont typeface="Avenir"/>
                <a:buChar char="•"/>
              </a:pPr>
              <a:r>
                <a:rPr b="1" i="1" lang="en-US" sz="3600" u="none" cap="none" strike="noStrike">
                  <a:solidFill>
                    <a:schemeClr val="dk1"/>
                  </a:solidFill>
                  <a:latin typeface="Avenir"/>
                  <a:ea typeface="Avenir"/>
                  <a:cs typeface="Avenir"/>
                  <a:sym typeface="Avenir"/>
                </a:rPr>
                <a:t>(Discuss tools and technologies that facilitate data analysis.)</a:t>
              </a:r>
              <a:endParaRPr b="0" i="1" sz="3600" u="none" cap="none" strike="noStrike">
                <a:solidFill>
                  <a:schemeClr val="dk1"/>
                </a:solidFill>
                <a:latin typeface="Avenir"/>
                <a:ea typeface="Avenir"/>
                <a:cs typeface="Avenir"/>
                <a:sym typeface="Avenir"/>
              </a:endParaRPr>
            </a:p>
          </p:txBody>
        </p:sp>
        <p:sp>
          <p:nvSpPr>
            <p:cNvPr id="482" name="Google Shape;482;p28"/>
            <p:cNvSpPr txBox="1"/>
            <p:nvPr/>
          </p:nvSpPr>
          <p:spPr>
            <a:xfrm>
              <a:off x="4267199" y="6864058"/>
              <a:ext cx="14042579" cy="2195986"/>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600">
                  <a:solidFill>
                    <a:schemeClr val="dk1"/>
                  </a:solidFill>
                  <a:latin typeface="Avenir"/>
                  <a:ea typeface="Avenir"/>
                  <a:cs typeface="Avenir"/>
                  <a:sym typeface="Avenir"/>
                </a:rPr>
                <a:t>Real-Time Insights</a:t>
              </a:r>
              <a:endParaRPr sz="3600">
                <a:solidFill>
                  <a:schemeClr val="dk1"/>
                </a:solidFill>
                <a:latin typeface="Avenir"/>
                <a:ea typeface="Avenir"/>
                <a:cs typeface="Avenir"/>
                <a:sym typeface="Avenir"/>
              </a:endParaRPr>
            </a:p>
            <a:p>
              <a:pPr indent="-257175" lvl="1" marL="257175" marR="0" rtl="0" algn="l">
                <a:lnSpc>
                  <a:spcPct val="90000"/>
                </a:lnSpc>
                <a:spcBef>
                  <a:spcPts val="1103"/>
                </a:spcBef>
                <a:spcAft>
                  <a:spcPts val="0"/>
                </a:spcAft>
                <a:buClr>
                  <a:schemeClr val="lt1"/>
                </a:buClr>
                <a:buSzPts val="1600"/>
                <a:buFont typeface="Avenir"/>
                <a:buChar char="•"/>
              </a:pPr>
              <a:r>
                <a:rPr b="1" i="0" lang="en-US" sz="3400" u="none" cap="none" strike="noStrike">
                  <a:solidFill>
                    <a:schemeClr val="dk1"/>
                  </a:solidFill>
                  <a:latin typeface="Avenir"/>
                  <a:ea typeface="Avenir"/>
                  <a:cs typeface="Avenir"/>
                  <a:sym typeface="Avenir"/>
                </a:rPr>
                <a:t>Access to real-time data allows for quick responses to changing conditions and customer needs.</a:t>
              </a:r>
              <a:endParaRPr b="0" i="0" sz="3400" u="none" cap="none" strike="noStrike">
                <a:solidFill>
                  <a:schemeClr val="dk1"/>
                </a:solidFill>
                <a:latin typeface="Avenir"/>
                <a:ea typeface="Avenir"/>
                <a:cs typeface="Avenir"/>
                <a:sym typeface="Avenir"/>
              </a:endParaRPr>
            </a:p>
            <a:p>
              <a:pPr indent="-257175" lvl="3" marL="1171575" marR="0" rtl="0" algn="l">
                <a:lnSpc>
                  <a:spcPct val="90000"/>
                </a:lnSpc>
                <a:spcBef>
                  <a:spcPts val="360"/>
                </a:spcBef>
                <a:spcAft>
                  <a:spcPts val="0"/>
                </a:spcAft>
                <a:buClr>
                  <a:schemeClr val="lt1"/>
                </a:buClr>
                <a:buSzPts val="1600"/>
                <a:buFont typeface="Avenir"/>
                <a:buChar char="•"/>
              </a:pPr>
              <a:r>
                <a:rPr b="1" i="1" lang="en-US" sz="3400" u="none" cap="none" strike="noStrike">
                  <a:solidFill>
                    <a:schemeClr val="dk1"/>
                  </a:solidFill>
                  <a:latin typeface="Avenir"/>
                  <a:ea typeface="Avenir"/>
                  <a:cs typeface="Avenir"/>
                  <a:sym typeface="Avenir"/>
                </a:rPr>
                <a:t>(Emphasize the competitive advantage of being data-driven.)</a:t>
              </a:r>
              <a:endParaRPr b="0" i="1" sz="3400" u="none" cap="none" strike="noStrike">
                <a:solidFill>
                  <a:schemeClr val="dk1"/>
                </a:solidFill>
                <a:latin typeface="Avenir"/>
                <a:ea typeface="Avenir"/>
                <a:cs typeface="Avenir"/>
                <a:sym typeface="Avenir"/>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6" name="Shape 486"/>
        <p:cNvGrpSpPr/>
        <p:nvPr/>
      </p:nvGrpSpPr>
      <p:grpSpPr>
        <a:xfrm>
          <a:off x="0" y="0"/>
          <a:ext cx="0" cy="0"/>
          <a:chOff x="0" y="0"/>
          <a:chExt cx="0" cy="0"/>
        </a:xfrm>
      </p:grpSpPr>
      <p:sp>
        <p:nvSpPr>
          <p:cNvPr id="487" name="Google Shape;487;p29"/>
          <p:cNvSpPr/>
          <p:nvPr/>
        </p:nvSpPr>
        <p:spPr>
          <a:xfrm>
            <a:off x="0" y="172303"/>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488" name="Google Shape;488;p29"/>
          <p:cNvGrpSpPr/>
          <p:nvPr/>
        </p:nvGrpSpPr>
        <p:grpSpPr>
          <a:xfrm rot="1856417">
            <a:off x="1652615" y="-2000734"/>
            <a:ext cx="970722" cy="5643002"/>
            <a:chOff x="0" y="-28575"/>
            <a:chExt cx="302828" cy="1760398"/>
          </a:xfrm>
        </p:grpSpPr>
        <p:sp>
          <p:nvSpPr>
            <p:cNvPr id="489" name="Google Shape;489;p29"/>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490" name="Google Shape;490;p29"/>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91" name="Google Shape;491;p29"/>
          <p:cNvGrpSpPr/>
          <p:nvPr/>
        </p:nvGrpSpPr>
        <p:grpSpPr>
          <a:xfrm rot="1840381">
            <a:off x="-630285" y="-3161484"/>
            <a:ext cx="2813804" cy="18204053"/>
            <a:chOff x="0" y="-28575"/>
            <a:chExt cx="1276957" cy="5678958"/>
          </a:xfrm>
        </p:grpSpPr>
        <p:sp>
          <p:nvSpPr>
            <p:cNvPr id="492" name="Google Shape;492;p29"/>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493" name="Google Shape;493;p29"/>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94" name="Google Shape;494;p29"/>
          <p:cNvGrpSpPr/>
          <p:nvPr/>
        </p:nvGrpSpPr>
        <p:grpSpPr>
          <a:xfrm rot="-1788554">
            <a:off x="-390154" y="724741"/>
            <a:ext cx="2891340" cy="12987878"/>
            <a:chOff x="0" y="-28575"/>
            <a:chExt cx="1174900" cy="4051714"/>
          </a:xfrm>
        </p:grpSpPr>
        <p:sp>
          <p:nvSpPr>
            <p:cNvPr id="495" name="Google Shape;495;p29"/>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496" name="Google Shape;496;p29"/>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97" name="Google Shape;497;p29"/>
          <p:cNvGrpSpPr/>
          <p:nvPr/>
        </p:nvGrpSpPr>
        <p:grpSpPr>
          <a:xfrm>
            <a:off x="783779" y="8190502"/>
            <a:ext cx="896410" cy="833382"/>
            <a:chOff x="0" y="-57150"/>
            <a:chExt cx="812800" cy="755650"/>
          </a:xfrm>
        </p:grpSpPr>
        <p:sp>
          <p:nvSpPr>
            <p:cNvPr id="498" name="Google Shape;498;p29"/>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499" name="Google Shape;499;p29"/>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00" name="Google Shape;500;p29"/>
          <p:cNvGrpSpPr/>
          <p:nvPr/>
        </p:nvGrpSpPr>
        <p:grpSpPr>
          <a:xfrm>
            <a:off x="-324674" y="-339738"/>
            <a:ext cx="18943852" cy="1199787"/>
            <a:chOff x="0" y="-57150"/>
            <a:chExt cx="4989327" cy="315993"/>
          </a:xfrm>
        </p:grpSpPr>
        <p:sp>
          <p:nvSpPr>
            <p:cNvPr id="501" name="Google Shape;501;p29"/>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502" name="Google Shape;502;p29"/>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03" name="Google Shape;503;p29"/>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504" name="Google Shape;504;p29"/>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505" name="Google Shape;505;p29"/>
          <p:cNvSpPr txBox="1"/>
          <p:nvPr/>
        </p:nvSpPr>
        <p:spPr>
          <a:xfrm>
            <a:off x="5528821" y="11049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grpSp>
        <p:nvGrpSpPr>
          <p:cNvPr id="506" name="Google Shape;506;p29"/>
          <p:cNvGrpSpPr/>
          <p:nvPr/>
        </p:nvGrpSpPr>
        <p:grpSpPr>
          <a:xfrm>
            <a:off x="4353032" y="3672432"/>
            <a:ext cx="13782568" cy="5776896"/>
            <a:chOff x="4353032" y="3672432"/>
            <a:chExt cx="13782568" cy="5776896"/>
          </a:xfrm>
        </p:grpSpPr>
        <p:sp>
          <p:nvSpPr>
            <p:cNvPr id="507" name="Google Shape;507;p29"/>
            <p:cNvSpPr txBox="1"/>
            <p:nvPr/>
          </p:nvSpPr>
          <p:spPr>
            <a:xfrm>
              <a:off x="4353032" y="3672432"/>
              <a:ext cx="9738676"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4400">
                  <a:solidFill>
                    <a:schemeClr val="dk1"/>
                  </a:solidFill>
                  <a:latin typeface="Calibri"/>
                  <a:ea typeface="Calibri"/>
                  <a:cs typeface="Calibri"/>
                  <a:sym typeface="Calibri"/>
                </a:rPr>
                <a:t>Increased Collaboration and Innovation</a:t>
              </a:r>
              <a:endParaRPr/>
            </a:p>
          </p:txBody>
        </p:sp>
        <p:sp>
          <p:nvSpPr>
            <p:cNvPr id="508" name="Google Shape;508;p29"/>
            <p:cNvSpPr txBox="1"/>
            <p:nvPr/>
          </p:nvSpPr>
          <p:spPr>
            <a:xfrm>
              <a:off x="4419600" y="4604061"/>
              <a:ext cx="13716000" cy="2673039"/>
            </a:xfrm>
            <a:prstGeom prst="rect">
              <a:avLst/>
            </a:prstGeom>
            <a:noFill/>
            <a:ln>
              <a:noFill/>
            </a:ln>
          </p:spPr>
          <p:txBody>
            <a:bodyPr anchorCtr="0" anchor="t" bIns="45700" lIns="91425" spcFirstLastPara="1" rIns="91425" wrap="square" tIns="45700">
              <a:spAutoFit/>
            </a:bodyPr>
            <a:lstStyle/>
            <a:p>
              <a:pPr indent="0" lvl="0" marL="0" marR="0" rtl="0" algn="just">
                <a:lnSpc>
                  <a:spcPct val="90000"/>
                </a:lnSpc>
                <a:spcBef>
                  <a:spcPts val="0"/>
                </a:spcBef>
                <a:spcAft>
                  <a:spcPts val="0"/>
                </a:spcAft>
                <a:buNone/>
              </a:pPr>
              <a:r>
                <a:rPr b="1" lang="en-US" sz="3200">
                  <a:solidFill>
                    <a:schemeClr val="dk1"/>
                  </a:solidFill>
                  <a:latin typeface="Avenir"/>
                  <a:ea typeface="Avenir"/>
                  <a:cs typeface="Avenir"/>
                  <a:sym typeface="Avenir"/>
                </a:rPr>
                <a:t>Collaborative Tools</a:t>
              </a:r>
              <a:endParaRPr/>
            </a:p>
            <a:p>
              <a:pPr indent="0" lvl="0" marL="0" marR="0" rtl="0" algn="just">
                <a:lnSpc>
                  <a:spcPct val="90000"/>
                </a:lnSpc>
                <a:spcBef>
                  <a:spcPts val="0"/>
                </a:spcBef>
                <a:spcAft>
                  <a:spcPts val="0"/>
                </a:spcAft>
                <a:buNone/>
              </a:pPr>
              <a:r>
                <a:rPr b="1" lang="en-US" sz="3200">
                  <a:solidFill>
                    <a:schemeClr val="dk1"/>
                  </a:solidFill>
                  <a:latin typeface="Avenir"/>
                  <a:ea typeface="Avenir"/>
                  <a:cs typeface="Avenir"/>
                  <a:sym typeface="Avenir"/>
                </a:rPr>
                <a:t>	Digital transformation fosters collaboration through tools like cloud services and communication 	platforms.</a:t>
              </a:r>
              <a:endParaRPr sz="3200">
                <a:solidFill>
                  <a:schemeClr val="dk1"/>
                </a:solidFill>
                <a:latin typeface="Avenir"/>
                <a:ea typeface="Avenir"/>
                <a:cs typeface="Avenir"/>
                <a:sym typeface="Avenir"/>
              </a:endParaRPr>
            </a:p>
            <a:p>
              <a:pPr indent="0" lvl="0" marL="0" marR="0" rtl="0" algn="just">
                <a:lnSpc>
                  <a:spcPct val="90000"/>
                </a:lnSpc>
                <a:spcBef>
                  <a:spcPts val="893"/>
                </a:spcBef>
                <a:spcAft>
                  <a:spcPts val="0"/>
                </a:spcAft>
                <a:buNone/>
              </a:pPr>
              <a:r>
                <a:rPr b="1" lang="en-US" sz="3200">
                  <a:solidFill>
                    <a:schemeClr val="dk1"/>
                  </a:solidFill>
                  <a:latin typeface="Avenir"/>
                  <a:ea typeface="Avenir"/>
                  <a:cs typeface="Avenir"/>
                  <a:sym typeface="Avenir"/>
                </a:rPr>
                <a:t>	</a:t>
              </a:r>
              <a:r>
                <a:rPr b="1" i="1" lang="en-US" sz="3200">
                  <a:solidFill>
                    <a:schemeClr val="dk1"/>
                  </a:solidFill>
                  <a:latin typeface="Avenir"/>
                  <a:ea typeface="Avenir"/>
                  <a:cs typeface="Avenir"/>
                  <a:sym typeface="Avenir"/>
                </a:rPr>
                <a:t>(Highlight specific tools that enhance teamwork and project management.)</a:t>
              </a:r>
              <a:endParaRPr i="1" sz="3200">
                <a:solidFill>
                  <a:schemeClr val="dk1"/>
                </a:solidFill>
                <a:latin typeface="Avenir"/>
                <a:ea typeface="Avenir"/>
                <a:cs typeface="Avenir"/>
                <a:sym typeface="Avenir"/>
              </a:endParaRPr>
            </a:p>
            <a:p>
              <a:pPr indent="0" lvl="0" marL="0" marR="0" rtl="0" algn="ctr">
                <a:lnSpc>
                  <a:spcPct val="90000"/>
                </a:lnSpc>
                <a:spcBef>
                  <a:spcPts val="0"/>
                </a:spcBef>
                <a:spcAft>
                  <a:spcPts val="0"/>
                </a:spcAft>
                <a:buNone/>
              </a:pPr>
              <a:r>
                <a:t/>
              </a:r>
              <a:endParaRPr sz="1800">
                <a:solidFill>
                  <a:schemeClr val="dk1"/>
                </a:solidFill>
                <a:latin typeface="Avenir"/>
                <a:ea typeface="Avenir"/>
                <a:cs typeface="Avenir"/>
                <a:sym typeface="Avenir"/>
              </a:endParaRPr>
            </a:p>
          </p:txBody>
        </p:sp>
        <p:sp>
          <p:nvSpPr>
            <p:cNvPr id="509" name="Google Shape;509;p29"/>
            <p:cNvSpPr txBox="1"/>
            <p:nvPr/>
          </p:nvSpPr>
          <p:spPr>
            <a:xfrm>
              <a:off x="4353032" y="7219487"/>
              <a:ext cx="13162886" cy="2229841"/>
            </a:xfrm>
            <a:prstGeom prst="rect">
              <a:avLst/>
            </a:prstGeom>
            <a:noFill/>
            <a:ln>
              <a:noFill/>
            </a:ln>
          </p:spPr>
          <p:txBody>
            <a:bodyPr anchorCtr="0" anchor="t" bIns="45700" lIns="91425" spcFirstLastPara="1" rIns="91425" wrap="square" tIns="45700">
              <a:spAutoFit/>
            </a:bodyPr>
            <a:lstStyle/>
            <a:p>
              <a:pPr indent="0" lvl="0" marL="0" marR="0" rtl="0" algn="just">
                <a:lnSpc>
                  <a:spcPct val="90000"/>
                </a:lnSpc>
                <a:spcBef>
                  <a:spcPts val="0"/>
                </a:spcBef>
                <a:spcAft>
                  <a:spcPts val="0"/>
                </a:spcAft>
                <a:buNone/>
              </a:pPr>
              <a:r>
                <a:rPr b="1" lang="en-US" sz="3200">
                  <a:solidFill>
                    <a:schemeClr val="dk1"/>
                  </a:solidFill>
                  <a:latin typeface="Avenir"/>
                  <a:ea typeface="Avenir"/>
                  <a:cs typeface="Avenir"/>
                  <a:sym typeface="Avenir"/>
                </a:rPr>
                <a:t>Fostering Innovation</a:t>
              </a:r>
              <a:endParaRPr/>
            </a:p>
            <a:p>
              <a:pPr indent="0" lvl="0" marL="0" marR="0" rtl="0" algn="just">
                <a:lnSpc>
                  <a:spcPct val="90000"/>
                </a:lnSpc>
                <a:spcBef>
                  <a:spcPts val="0"/>
                </a:spcBef>
                <a:spcAft>
                  <a:spcPts val="0"/>
                </a:spcAft>
                <a:buNone/>
              </a:pPr>
              <a:r>
                <a:rPr b="1" lang="en-US" sz="3200">
                  <a:solidFill>
                    <a:schemeClr val="dk1"/>
                  </a:solidFill>
                  <a:latin typeface="Avenir"/>
                  <a:ea typeface="Avenir"/>
                  <a:cs typeface="Avenir"/>
                  <a:sym typeface="Avenir"/>
                </a:rPr>
                <a:t>	Create an environment that encourages innovative thinking and experimentation.</a:t>
              </a:r>
              <a:endParaRPr sz="3200">
                <a:solidFill>
                  <a:schemeClr val="dk1"/>
                </a:solidFill>
                <a:latin typeface="Avenir"/>
                <a:ea typeface="Avenir"/>
                <a:cs typeface="Avenir"/>
                <a:sym typeface="Avenir"/>
              </a:endParaRPr>
            </a:p>
            <a:p>
              <a:pPr indent="0" lvl="0" marL="0" marR="0" rtl="0" algn="just">
                <a:lnSpc>
                  <a:spcPct val="90000"/>
                </a:lnSpc>
                <a:spcBef>
                  <a:spcPts val="893"/>
                </a:spcBef>
                <a:spcAft>
                  <a:spcPts val="0"/>
                </a:spcAft>
                <a:buNone/>
              </a:pPr>
              <a:r>
                <a:rPr b="1" lang="en-US" sz="3200">
                  <a:solidFill>
                    <a:schemeClr val="dk1"/>
                  </a:solidFill>
                  <a:latin typeface="Avenir"/>
                  <a:ea typeface="Avenir"/>
                  <a:cs typeface="Avenir"/>
                  <a:sym typeface="Avenir"/>
                </a:rPr>
                <a:t>	Discuss the importance of cross-functional teams in driving innovation</a:t>
              </a:r>
              <a:r>
                <a:rPr b="1" lang="en-US" sz="1800">
                  <a:solidFill>
                    <a:schemeClr val="dk1"/>
                  </a:solidFill>
                  <a:latin typeface="Avenir"/>
                  <a:ea typeface="Avenir"/>
                  <a:cs typeface="Avenir"/>
                  <a:sym typeface="Avenir"/>
                </a:rPr>
                <a:t>.</a:t>
              </a:r>
              <a:endParaRPr sz="1800">
                <a:solidFill>
                  <a:schemeClr val="dk1"/>
                </a:solidFill>
                <a:latin typeface="Avenir"/>
                <a:ea typeface="Avenir"/>
                <a:cs typeface="Avenir"/>
                <a:sym typeface="Avenir"/>
              </a:endParaRPr>
            </a:p>
            <a:p>
              <a:pPr indent="0" lvl="0" marL="0" marR="0" rtl="0" algn="ctr">
                <a:lnSpc>
                  <a:spcPct val="90000"/>
                </a:lnSpc>
                <a:spcBef>
                  <a:spcPts val="0"/>
                </a:spcBef>
                <a:spcAft>
                  <a:spcPts val="0"/>
                </a:spcAft>
                <a:buNone/>
              </a:pPr>
              <a:r>
                <a:t/>
              </a:r>
              <a:endParaRPr sz="1800">
                <a:solidFill>
                  <a:schemeClr val="dk1"/>
                </a:solidFill>
                <a:latin typeface="Avenir"/>
                <a:ea typeface="Avenir"/>
                <a:cs typeface="Avenir"/>
                <a:sym typeface="Avenir"/>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3" name="Shape 513"/>
        <p:cNvGrpSpPr/>
        <p:nvPr/>
      </p:nvGrpSpPr>
      <p:grpSpPr>
        <a:xfrm>
          <a:off x="0" y="0"/>
          <a:ext cx="0" cy="0"/>
          <a:chOff x="0" y="0"/>
          <a:chExt cx="0" cy="0"/>
        </a:xfrm>
      </p:grpSpPr>
      <p:sp>
        <p:nvSpPr>
          <p:cNvPr id="514" name="Google Shape;514;p30"/>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515" name="Google Shape;515;p30"/>
          <p:cNvGrpSpPr/>
          <p:nvPr/>
        </p:nvGrpSpPr>
        <p:grpSpPr>
          <a:xfrm rot="1856417">
            <a:off x="1652615" y="-2000734"/>
            <a:ext cx="970722" cy="5643002"/>
            <a:chOff x="0" y="-28575"/>
            <a:chExt cx="302828" cy="1760398"/>
          </a:xfrm>
        </p:grpSpPr>
        <p:sp>
          <p:nvSpPr>
            <p:cNvPr id="516" name="Google Shape;516;p30"/>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517" name="Google Shape;517;p30"/>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18" name="Google Shape;518;p30"/>
          <p:cNvGrpSpPr/>
          <p:nvPr/>
        </p:nvGrpSpPr>
        <p:grpSpPr>
          <a:xfrm rot="1840381">
            <a:off x="-628420" y="-3168285"/>
            <a:ext cx="2787139" cy="18204053"/>
            <a:chOff x="0" y="-28575"/>
            <a:chExt cx="1276957" cy="5678958"/>
          </a:xfrm>
        </p:grpSpPr>
        <p:sp>
          <p:nvSpPr>
            <p:cNvPr id="519" name="Google Shape;519;p30"/>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520" name="Google Shape;520;p30"/>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21" name="Google Shape;521;p30"/>
          <p:cNvGrpSpPr/>
          <p:nvPr/>
        </p:nvGrpSpPr>
        <p:grpSpPr>
          <a:xfrm rot="-1788554">
            <a:off x="-400771" y="684854"/>
            <a:ext cx="3051813" cy="12987878"/>
            <a:chOff x="0" y="-28575"/>
            <a:chExt cx="1174900" cy="4051714"/>
          </a:xfrm>
        </p:grpSpPr>
        <p:sp>
          <p:nvSpPr>
            <p:cNvPr id="522" name="Google Shape;522;p30"/>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523" name="Google Shape;523;p30"/>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24" name="Google Shape;524;p30"/>
          <p:cNvGrpSpPr/>
          <p:nvPr/>
        </p:nvGrpSpPr>
        <p:grpSpPr>
          <a:xfrm>
            <a:off x="783779" y="8190502"/>
            <a:ext cx="896410" cy="833382"/>
            <a:chOff x="0" y="-57150"/>
            <a:chExt cx="812800" cy="755650"/>
          </a:xfrm>
        </p:grpSpPr>
        <p:sp>
          <p:nvSpPr>
            <p:cNvPr id="525" name="Google Shape;525;p30"/>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526" name="Google Shape;526;p30"/>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27" name="Google Shape;527;p30"/>
          <p:cNvGrpSpPr/>
          <p:nvPr/>
        </p:nvGrpSpPr>
        <p:grpSpPr>
          <a:xfrm>
            <a:off x="-324674" y="-339738"/>
            <a:ext cx="18943852" cy="1199787"/>
            <a:chOff x="0" y="-57150"/>
            <a:chExt cx="4989327" cy="315993"/>
          </a:xfrm>
        </p:grpSpPr>
        <p:sp>
          <p:nvSpPr>
            <p:cNvPr id="528" name="Google Shape;528;p30"/>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529" name="Google Shape;529;p30"/>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30" name="Google Shape;530;p30"/>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531" name="Google Shape;531;p30"/>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532" name="Google Shape;532;p30"/>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grpSp>
        <p:nvGrpSpPr>
          <p:cNvPr id="533" name="Google Shape;533;p30"/>
          <p:cNvGrpSpPr/>
          <p:nvPr/>
        </p:nvGrpSpPr>
        <p:grpSpPr>
          <a:xfrm>
            <a:off x="3940821" y="3900528"/>
            <a:ext cx="14228558" cy="4541251"/>
            <a:chOff x="3940821" y="3900528"/>
            <a:chExt cx="14228558" cy="4541251"/>
          </a:xfrm>
        </p:grpSpPr>
        <p:sp>
          <p:nvSpPr>
            <p:cNvPr id="534" name="Google Shape;534;p30"/>
            <p:cNvSpPr txBox="1"/>
            <p:nvPr/>
          </p:nvSpPr>
          <p:spPr>
            <a:xfrm>
              <a:off x="4004931" y="3900528"/>
              <a:ext cx="8915400" cy="1043348"/>
            </a:xfrm>
            <a:prstGeom prst="rect">
              <a:avLst/>
            </a:prstGeom>
            <a:noFill/>
            <a:ln>
              <a:noFill/>
            </a:ln>
          </p:spPr>
          <p:txBody>
            <a:bodyPr anchorCtr="0" anchor="t" bIns="0" lIns="0" spcFirstLastPara="1" rIns="0" wrap="square" tIns="0">
              <a:normAutofit fontScale="92500"/>
            </a:bodyPr>
            <a:lstStyle/>
            <a:p>
              <a:pPr indent="0" lvl="0" marL="0" marR="0" rtl="0" algn="ctr">
                <a:spcBef>
                  <a:spcPts val="0"/>
                </a:spcBef>
                <a:spcAft>
                  <a:spcPts val="0"/>
                </a:spcAft>
                <a:buClr>
                  <a:schemeClr val="lt1"/>
                </a:buClr>
                <a:buSzPct val="117936"/>
                <a:buFont typeface="Calibri"/>
                <a:buNone/>
              </a:pPr>
              <a:r>
                <a:rPr b="1" lang="en-US" sz="4400">
                  <a:solidFill>
                    <a:schemeClr val="dk1"/>
                  </a:solidFill>
                  <a:latin typeface="Calibri"/>
                  <a:ea typeface="Calibri"/>
                  <a:cs typeface="Calibri"/>
                  <a:sym typeface="Calibri"/>
                </a:rPr>
                <a:t>Establishing a Clear Vision and Strategy</a:t>
              </a:r>
              <a:endParaRPr/>
            </a:p>
          </p:txBody>
        </p:sp>
        <p:sp>
          <p:nvSpPr>
            <p:cNvPr id="535" name="Google Shape;535;p30"/>
            <p:cNvSpPr txBox="1"/>
            <p:nvPr/>
          </p:nvSpPr>
          <p:spPr>
            <a:xfrm>
              <a:off x="3996179" y="4725890"/>
              <a:ext cx="14173200" cy="1760995"/>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Setting Goals</a:t>
              </a:r>
              <a:endParaRPr/>
            </a:p>
            <a:p>
              <a:pPr indent="-457200" lvl="1" marL="457200" marR="0" rtl="0" algn="l">
                <a:lnSpc>
                  <a:spcPct val="90000"/>
                </a:lnSpc>
                <a:spcBef>
                  <a:spcPts val="0"/>
                </a:spcBef>
                <a:spcAft>
                  <a:spcPts val="0"/>
                </a:spcAft>
                <a:buClr>
                  <a:schemeClr val="lt1"/>
                </a:buClr>
                <a:buSzPts val="2300"/>
                <a:buFont typeface="Noto Sans Symbols"/>
                <a:buChar char="✔"/>
              </a:pPr>
              <a:r>
                <a:rPr b="1" i="0" lang="en-US" sz="3200" u="none" cap="none" strike="noStrike">
                  <a:solidFill>
                    <a:schemeClr val="dk1"/>
                  </a:solidFill>
                  <a:latin typeface="Avenir"/>
                  <a:ea typeface="Avenir"/>
                  <a:cs typeface="Avenir"/>
                  <a:sym typeface="Avenir"/>
                </a:rPr>
                <a:t>Leaders must define clear, achievable goals for digital initiatives to guide efforts.</a:t>
              </a:r>
              <a:endParaRPr b="0" i="0" sz="3200" u="none" cap="none" strike="noStrike">
                <a:solidFill>
                  <a:schemeClr val="dk1"/>
                </a:solidFill>
                <a:latin typeface="Avenir"/>
                <a:ea typeface="Avenir"/>
                <a:cs typeface="Avenir"/>
                <a:sym typeface="Avenir"/>
              </a:endParaRPr>
            </a:p>
            <a:p>
              <a:pPr indent="-457200" lvl="1" marL="457200" marR="0" rtl="0" algn="l">
                <a:lnSpc>
                  <a:spcPct val="90000"/>
                </a:lnSpc>
                <a:spcBef>
                  <a:spcPts val="690"/>
                </a:spcBef>
                <a:spcAft>
                  <a:spcPts val="0"/>
                </a:spcAft>
                <a:buClr>
                  <a:schemeClr val="lt1"/>
                </a:buClr>
                <a:buSzPts val="2300"/>
                <a:buFont typeface="Noto Sans Symbols"/>
                <a:buChar char="✔"/>
              </a:pPr>
              <a:r>
                <a:rPr b="1" i="0" lang="en-US" sz="3200" u="none" cap="none" strike="noStrike">
                  <a:solidFill>
                    <a:schemeClr val="dk1"/>
                  </a:solidFill>
                  <a:latin typeface="Avenir"/>
                  <a:ea typeface="Avenir"/>
                  <a:cs typeface="Avenir"/>
                  <a:sym typeface="Avenir"/>
                </a:rPr>
                <a:t>Ensure alignment between digital strategy and overall organizational objectives.</a:t>
              </a:r>
              <a:endParaRPr b="0" i="0" sz="3200" u="none" cap="none" strike="noStrike">
                <a:solidFill>
                  <a:schemeClr val="dk1"/>
                </a:solidFill>
                <a:latin typeface="Avenir"/>
                <a:ea typeface="Avenir"/>
                <a:cs typeface="Avenir"/>
                <a:sym typeface="Avenir"/>
              </a:endParaRPr>
            </a:p>
            <a:p>
              <a:pPr indent="0" lvl="0" marL="0" marR="0" rtl="0" algn="l">
                <a:lnSpc>
                  <a:spcPct val="90000"/>
                </a:lnSpc>
                <a:spcBef>
                  <a:spcPts val="0"/>
                </a:spcBef>
                <a:spcAft>
                  <a:spcPts val="0"/>
                </a:spcAft>
                <a:buNone/>
              </a:pPr>
              <a:r>
                <a:t/>
              </a:r>
              <a:endParaRPr sz="1800">
                <a:solidFill>
                  <a:schemeClr val="dk1"/>
                </a:solidFill>
                <a:latin typeface="Avenir"/>
                <a:ea typeface="Avenir"/>
                <a:cs typeface="Avenir"/>
                <a:sym typeface="Avenir"/>
              </a:endParaRPr>
            </a:p>
          </p:txBody>
        </p:sp>
        <p:sp>
          <p:nvSpPr>
            <p:cNvPr id="536" name="Google Shape;536;p30"/>
            <p:cNvSpPr txBox="1"/>
            <p:nvPr/>
          </p:nvSpPr>
          <p:spPr>
            <a:xfrm>
              <a:off x="3940821" y="6486885"/>
              <a:ext cx="14089696" cy="1954894"/>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Communicating the Vision</a:t>
              </a:r>
              <a:endParaRPr/>
            </a:p>
            <a:p>
              <a:pPr indent="-457200" lvl="1" marL="457200" marR="0" rtl="0" algn="l">
                <a:lnSpc>
                  <a:spcPct val="90000"/>
                </a:lnSpc>
                <a:spcBef>
                  <a:spcPts val="0"/>
                </a:spcBef>
                <a:spcAft>
                  <a:spcPts val="0"/>
                </a:spcAft>
                <a:buClr>
                  <a:schemeClr val="lt1"/>
                </a:buClr>
                <a:buSzPts val="2300"/>
                <a:buFont typeface="Noto Sans Symbols"/>
                <a:buChar char="✔"/>
              </a:pPr>
              <a:r>
                <a:rPr b="1" i="0" lang="en-US" sz="3200" u="none" cap="none" strike="noStrike">
                  <a:solidFill>
                    <a:schemeClr val="dk1"/>
                  </a:solidFill>
                  <a:latin typeface="Avenir"/>
                  <a:ea typeface="Avenir"/>
                  <a:cs typeface="Avenir"/>
                  <a:sym typeface="Avenir"/>
                </a:rPr>
                <a:t>Use multiple channels to communicate the digital transformation vision to all stakeholders.</a:t>
              </a:r>
              <a:endParaRPr b="0" i="0" sz="3200" u="none" cap="none" strike="noStrike">
                <a:solidFill>
                  <a:schemeClr val="dk1"/>
                </a:solidFill>
                <a:latin typeface="Avenir"/>
                <a:ea typeface="Avenir"/>
                <a:cs typeface="Avenir"/>
                <a:sym typeface="Avenir"/>
              </a:endParaRPr>
            </a:p>
            <a:p>
              <a:pPr indent="-457200" lvl="1" marL="457200" marR="0" rtl="0" algn="l">
                <a:lnSpc>
                  <a:spcPct val="90000"/>
                </a:lnSpc>
                <a:spcBef>
                  <a:spcPts val="690"/>
                </a:spcBef>
                <a:spcAft>
                  <a:spcPts val="0"/>
                </a:spcAft>
                <a:buClr>
                  <a:schemeClr val="lt1"/>
                </a:buClr>
                <a:buSzPts val="2300"/>
                <a:buFont typeface="Noto Sans Symbols"/>
                <a:buChar char="✔"/>
              </a:pPr>
              <a:r>
                <a:rPr b="1" i="0" lang="en-US" sz="3200" u="none" cap="none" strike="noStrike">
                  <a:solidFill>
                    <a:schemeClr val="dk1"/>
                  </a:solidFill>
                  <a:latin typeface="Avenir"/>
                  <a:ea typeface="Avenir"/>
                  <a:cs typeface="Avenir"/>
                  <a:sym typeface="Avenir"/>
                </a:rPr>
                <a:t>Foster a sense of shared purpose and direction.</a:t>
              </a:r>
              <a:endParaRPr b="0" i="0" sz="3200" u="none" cap="none" strike="noStrike">
                <a:solidFill>
                  <a:schemeClr val="dk1"/>
                </a:solidFill>
                <a:latin typeface="Avenir"/>
                <a:ea typeface="Avenir"/>
                <a:cs typeface="Avenir"/>
                <a:sym typeface="Avenir"/>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0" name="Shape 540"/>
        <p:cNvGrpSpPr/>
        <p:nvPr/>
      </p:nvGrpSpPr>
      <p:grpSpPr>
        <a:xfrm>
          <a:off x="0" y="0"/>
          <a:ext cx="0" cy="0"/>
          <a:chOff x="0" y="0"/>
          <a:chExt cx="0" cy="0"/>
        </a:xfrm>
      </p:grpSpPr>
      <p:sp>
        <p:nvSpPr>
          <p:cNvPr id="541" name="Google Shape;541;p31"/>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542" name="Google Shape;542;p31"/>
          <p:cNvGrpSpPr/>
          <p:nvPr/>
        </p:nvGrpSpPr>
        <p:grpSpPr>
          <a:xfrm rot="1856417">
            <a:off x="1652615" y="-2000734"/>
            <a:ext cx="970722" cy="5643002"/>
            <a:chOff x="0" y="-28575"/>
            <a:chExt cx="302828" cy="1760398"/>
          </a:xfrm>
        </p:grpSpPr>
        <p:sp>
          <p:nvSpPr>
            <p:cNvPr id="543" name="Google Shape;543;p31"/>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544" name="Google Shape;544;p31"/>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45" name="Google Shape;545;p31"/>
          <p:cNvGrpSpPr/>
          <p:nvPr/>
        </p:nvGrpSpPr>
        <p:grpSpPr>
          <a:xfrm rot="1840381">
            <a:off x="-599152" y="-3275006"/>
            <a:ext cx="2368741" cy="18204053"/>
            <a:chOff x="0" y="-28575"/>
            <a:chExt cx="1276957" cy="5678958"/>
          </a:xfrm>
        </p:grpSpPr>
        <p:sp>
          <p:nvSpPr>
            <p:cNvPr id="546" name="Google Shape;546;p31"/>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547" name="Google Shape;547;p31"/>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48" name="Google Shape;548;p31"/>
          <p:cNvGrpSpPr/>
          <p:nvPr/>
        </p:nvGrpSpPr>
        <p:grpSpPr>
          <a:xfrm rot="-1788554">
            <a:off x="-401934" y="680485"/>
            <a:ext cx="3069391" cy="12987878"/>
            <a:chOff x="0" y="-28575"/>
            <a:chExt cx="1174900" cy="4051714"/>
          </a:xfrm>
        </p:grpSpPr>
        <p:sp>
          <p:nvSpPr>
            <p:cNvPr id="549" name="Google Shape;549;p31"/>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550" name="Google Shape;550;p31"/>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51" name="Google Shape;551;p31"/>
          <p:cNvGrpSpPr/>
          <p:nvPr/>
        </p:nvGrpSpPr>
        <p:grpSpPr>
          <a:xfrm>
            <a:off x="783779" y="8190502"/>
            <a:ext cx="896410" cy="833382"/>
            <a:chOff x="0" y="-57150"/>
            <a:chExt cx="812800" cy="755650"/>
          </a:xfrm>
        </p:grpSpPr>
        <p:sp>
          <p:nvSpPr>
            <p:cNvPr id="552" name="Google Shape;552;p31"/>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553" name="Google Shape;553;p31"/>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54" name="Google Shape;554;p31"/>
          <p:cNvGrpSpPr/>
          <p:nvPr/>
        </p:nvGrpSpPr>
        <p:grpSpPr>
          <a:xfrm>
            <a:off x="-324674" y="-339738"/>
            <a:ext cx="18943852" cy="1199787"/>
            <a:chOff x="0" y="-57150"/>
            <a:chExt cx="4989327" cy="315993"/>
          </a:xfrm>
        </p:grpSpPr>
        <p:sp>
          <p:nvSpPr>
            <p:cNvPr id="555" name="Google Shape;555;p31"/>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556" name="Google Shape;556;p31"/>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57" name="Google Shape;557;p31"/>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558" name="Google Shape;558;p31"/>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559" name="Google Shape;559;p31"/>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grpSp>
        <p:nvGrpSpPr>
          <p:cNvPr id="560" name="Google Shape;560;p31"/>
          <p:cNvGrpSpPr/>
          <p:nvPr/>
        </p:nvGrpSpPr>
        <p:grpSpPr>
          <a:xfrm>
            <a:off x="4267200" y="4100382"/>
            <a:ext cx="14096999" cy="4915316"/>
            <a:chOff x="4267200" y="4100382"/>
            <a:chExt cx="14096999" cy="4915316"/>
          </a:xfrm>
        </p:grpSpPr>
        <p:sp>
          <p:nvSpPr>
            <p:cNvPr id="561" name="Google Shape;561;p31"/>
            <p:cNvSpPr txBox="1"/>
            <p:nvPr/>
          </p:nvSpPr>
          <p:spPr>
            <a:xfrm>
              <a:off x="4267200" y="4100382"/>
              <a:ext cx="4988704" cy="670242"/>
            </a:xfrm>
            <a:prstGeom prst="rect">
              <a:avLst/>
            </a:prstGeom>
            <a:noFill/>
            <a:ln>
              <a:noFill/>
            </a:ln>
          </p:spPr>
          <p:txBody>
            <a:bodyPr anchorCtr="0" anchor="t" bIns="0" lIns="0" spcFirstLastPara="1" rIns="0" wrap="square" tIns="0">
              <a:normAutofit fontScale="90000"/>
            </a:bodyPr>
            <a:lstStyle/>
            <a:p>
              <a:pPr indent="0" lvl="0" marL="0" marR="0" rtl="0" algn="ctr">
                <a:spcBef>
                  <a:spcPts val="0"/>
                </a:spcBef>
                <a:spcAft>
                  <a:spcPts val="0"/>
                </a:spcAft>
                <a:buClr>
                  <a:schemeClr val="lt1"/>
                </a:buClr>
                <a:buSzPct val="121212"/>
                <a:buFont typeface="Calibri"/>
                <a:buNone/>
              </a:pPr>
              <a:r>
                <a:rPr b="1" lang="en-US" sz="4400">
                  <a:solidFill>
                    <a:schemeClr val="dk1"/>
                  </a:solidFill>
                  <a:latin typeface="Calibri"/>
                  <a:ea typeface="Calibri"/>
                  <a:cs typeface="Calibri"/>
                  <a:sym typeface="Calibri"/>
                </a:rPr>
                <a:t>Engaging Stakeholders</a:t>
              </a:r>
              <a:endParaRPr/>
            </a:p>
          </p:txBody>
        </p:sp>
        <p:sp>
          <p:nvSpPr>
            <p:cNvPr id="562" name="Google Shape;562;p31"/>
            <p:cNvSpPr txBox="1"/>
            <p:nvPr/>
          </p:nvSpPr>
          <p:spPr>
            <a:xfrm>
              <a:off x="4343400" y="4952852"/>
              <a:ext cx="13639800" cy="181229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200">
                  <a:solidFill>
                    <a:schemeClr val="dk1"/>
                  </a:solidFill>
                  <a:latin typeface="Avenir"/>
                  <a:ea typeface="Avenir"/>
                  <a:cs typeface="Avenir"/>
                  <a:sym typeface="Avenir"/>
                </a:rPr>
                <a:t>Building Support</a:t>
              </a:r>
              <a:endParaRPr/>
            </a:p>
            <a:p>
              <a:pPr indent="-342900" lvl="1" marL="342900" marR="0" rtl="0" algn="l">
                <a:lnSpc>
                  <a:spcPct val="90000"/>
                </a:lnSpc>
                <a:spcBef>
                  <a:spcPts val="0"/>
                </a:spcBef>
                <a:spcAft>
                  <a:spcPts val="0"/>
                </a:spcAft>
                <a:buClr>
                  <a:schemeClr val="lt1"/>
                </a:buClr>
                <a:buSzPts val="2200"/>
                <a:buFont typeface="Avenir"/>
                <a:buChar char="•"/>
              </a:pPr>
              <a:r>
                <a:rPr b="1" i="0" lang="en-US" sz="3200" u="none" cap="none" strike="noStrike">
                  <a:solidFill>
                    <a:schemeClr val="dk1"/>
                  </a:solidFill>
                  <a:latin typeface="Avenir"/>
                  <a:ea typeface="Avenir"/>
                  <a:cs typeface="Avenir"/>
                  <a:sym typeface="Avenir"/>
                </a:rPr>
                <a:t>Engage key stakeholders early in the transformation process to build support.</a:t>
              </a:r>
              <a:endParaRPr b="0" i="0" sz="3200" u="none" cap="none" strike="noStrike">
                <a:solidFill>
                  <a:schemeClr val="dk1"/>
                </a:solidFill>
                <a:latin typeface="Avenir"/>
                <a:ea typeface="Avenir"/>
                <a:cs typeface="Avenir"/>
                <a:sym typeface="Avenir"/>
              </a:endParaRPr>
            </a:p>
            <a:p>
              <a:pPr indent="-342900" lvl="1" marL="342900" marR="0" rtl="0" algn="l">
                <a:lnSpc>
                  <a:spcPct val="90000"/>
                </a:lnSpc>
                <a:spcBef>
                  <a:spcPts val="495"/>
                </a:spcBef>
                <a:spcAft>
                  <a:spcPts val="0"/>
                </a:spcAft>
                <a:buClr>
                  <a:schemeClr val="lt1"/>
                </a:buClr>
                <a:buSzPts val="2200"/>
                <a:buFont typeface="Avenir"/>
                <a:buChar char="•"/>
              </a:pPr>
              <a:r>
                <a:rPr b="1" i="0" lang="en-US" sz="3200" u="none" cap="none" strike="noStrike">
                  <a:solidFill>
                    <a:schemeClr val="dk1"/>
                  </a:solidFill>
                  <a:latin typeface="Avenir"/>
                  <a:ea typeface="Avenir"/>
                  <a:cs typeface="Avenir"/>
                  <a:sym typeface="Avenir"/>
                </a:rPr>
                <a:t>Identify champions within the organization to advocate for digital initiatives.</a:t>
              </a:r>
              <a:endParaRPr b="0" i="0" sz="3200" u="none" cap="none" strike="noStrike">
                <a:solidFill>
                  <a:schemeClr val="dk1"/>
                </a:solidFill>
                <a:latin typeface="Avenir"/>
                <a:ea typeface="Avenir"/>
                <a:cs typeface="Avenir"/>
                <a:sym typeface="Aveni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63" name="Google Shape;563;p31"/>
            <p:cNvSpPr txBox="1"/>
            <p:nvPr/>
          </p:nvSpPr>
          <p:spPr>
            <a:xfrm>
              <a:off x="4351810" y="7086452"/>
              <a:ext cx="14012389" cy="1929246"/>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Feedback Loops</a:t>
              </a:r>
              <a:endParaRPr/>
            </a:p>
            <a:p>
              <a:pPr indent="-342900" lvl="1" marL="342900" marR="0" rtl="0" algn="l">
                <a:lnSpc>
                  <a:spcPct val="90000"/>
                </a:lnSpc>
                <a:spcBef>
                  <a:spcPts val="0"/>
                </a:spcBef>
                <a:spcAft>
                  <a:spcPts val="0"/>
                </a:spcAft>
                <a:buClr>
                  <a:schemeClr val="lt1"/>
                </a:buClr>
                <a:buSzPts val="2200"/>
                <a:buFont typeface="Avenir"/>
                <a:buChar char="•"/>
              </a:pPr>
              <a:r>
                <a:rPr b="1" i="0" lang="en-US" sz="3200" u="none" cap="none" strike="noStrike">
                  <a:solidFill>
                    <a:schemeClr val="dk1"/>
                  </a:solidFill>
                  <a:latin typeface="Avenir"/>
                  <a:ea typeface="Avenir"/>
                  <a:cs typeface="Avenir"/>
                  <a:sym typeface="Avenir"/>
                </a:rPr>
                <a:t>Establish mechanisms for continuous feedback from employees and stakeholders.</a:t>
              </a:r>
              <a:endParaRPr b="0" i="0" sz="3200" u="none" cap="none" strike="noStrike">
                <a:solidFill>
                  <a:schemeClr val="dk1"/>
                </a:solidFill>
                <a:latin typeface="Avenir"/>
                <a:ea typeface="Avenir"/>
                <a:cs typeface="Avenir"/>
                <a:sym typeface="Avenir"/>
              </a:endParaRPr>
            </a:p>
            <a:p>
              <a:pPr indent="-342900" lvl="1" marL="342900" marR="0" rtl="0" algn="l">
                <a:lnSpc>
                  <a:spcPct val="90000"/>
                </a:lnSpc>
                <a:spcBef>
                  <a:spcPts val="495"/>
                </a:spcBef>
                <a:spcAft>
                  <a:spcPts val="0"/>
                </a:spcAft>
                <a:buClr>
                  <a:schemeClr val="lt1"/>
                </a:buClr>
                <a:buSzPts val="2200"/>
                <a:buFont typeface="Avenir"/>
                <a:buChar char="•"/>
              </a:pPr>
              <a:r>
                <a:rPr b="1" i="0" lang="en-US" sz="3200" u="none" cap="none" strike="noStrike">
                  <a:solidFill>
                    <a:schemeClr val="dk1"/>
                  </a:solidFill>
                  <a:latin typeface="Avenir"/>
                  <a:ea typeface="Avenir"/>
                  <a:cs typeface="Avenir"/>
                  <a:sym typeface="Avenir"/>
                </a:rPr>
                <a:t>Use feedback to adjust strategies and address concerns.</a:t>
              </a:r>
              <a:endParaRPr b="0" i="0" sz="3200" u="none" cap="none" strike="noStrike">
                <a:solidFill>
                  <a:schemeClr val="dk1"/>
                </a:solidFill>
                <a:latin typeface="Avenir"/>
                <a:ea typeface="Avenir"/>
                <a:cs typeface="Avenir"/>
                <a:sym typeface="Aveni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4"/>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123" name="Google Shape;123;p14"/>
          <p:cNvGrpSpPr/>
          <p:nvPr/>
        </p:nvGrpSpPr>
        <p:grpSpPr>
          <a:xfrm rot="1856417">
            <a:off x="1652615" y="-2000734"/>
            <a:ext cx="970722" cy="5643002"/>
            <a:chOff x="0" y="-28575"/>
            <a:chExt cx="302828" cy="1760398"/>
          </a:xfrm>
        </p:grpSpPr>
        <p:sp>
          <p:nvSpPr>
            <p:cNvPr id="124" name="Google Shape;124;p14"/>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125" name="Google Shape;125;p14"/>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26" name="Google Shape;126;p14"/>
          <p:cNvGrpSpPr/>
          <p:nvPr/>
        </p:nvGrpSpPr>
        <p:grpSpPr>
          <a:xfrm rot="1840381">
            <a:off x="-665952" y="-3031436"/>
            <a:ext cx="3323657" cy="18204053"/>
            <a:chOff x="0" y="-28575"/>
            <a:chExt cx="1276957" cy="5678958"/>
          </a:xfrm>
        </p:grpSpPr>
        <p:sp>
          <p:nvSpPr>
            <p:cNvPr id="127" name="Google Shape;127;p14"/>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128" name="Google Shape;128;p14"/>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29" name="Google Shape;129;p14"/>
          <p:cNvGrpSpPr/>
          <p:nvPr/>
        </p:nvGrpSpPr>
        <p:grpSpPr>
          <a:xfrm rot="-1788554">
            <a:off x="-417675" y="621343"/>
            <a:ext cx="3307332" cy="12987878"/>
            <a:chOff x="0" y="-28575"/>
            <a:chExt cx="1174900" cy="4051714"/>
          </a:xfrm>
        </p:grpSpPr>
        <p:sp>
          <p:nvSpPr>
            <p:cNvPr id="130" name="Google Shape;130;p14"/>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131" name="Google Shape;131;p14"/>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32" name="Google Shape;132;p14"/>
          <p:cNvGrpSpPr/>
          <p:nvPr/>
        </p:nvGrpSpPr>
        <p:grpSpPr>
          <a:xfrm>
            <a:off x="783779" y="8190502"/>
            <a:ext cx="896410" cy="833382"/>
            <a:chOff x="0" y="-57150"/>
            <a:chExt cx="812800" cy="755650"/>
          </a:xfrm>
        </p:grpSpPr>
        <p:sp>
          <p:nvSpPr>
            <p:cNvPr id="133" name="Google Shape;133;p14"/>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134" name="Google Shape;134;p14"/>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35" name="Google Shape;135;p14"/>
          <p:cNvGrpSpPr/>
          <p:nvPr/>
        </p:nvGrpSpPr>
        <p:grpSpPr>
          <a:xfrm>
            <a:off x="-324674" y="-339738"/>
            <a:ext cx="18943852" cy="1199787"/>
            <a:chOff x="0" y="-57150"/>
            <a:chExt cx="4989327" cy="315993"/>
          </a:xfrm>
        </p:grpSpPr>
        <p:sp>
          <p:nvSpPr>
            <p:cNvPr id="136" name="Google Shape;136;p14"/>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137" name="Google Shape;137;p14"/>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38" name="Google Shape;138;p14"/>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139" name="Google Shape;139;p14"/>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140" name="Google Shape;140;p14"/>
          <p:cNvSpPr txBox="1"/>
          <p:nvPr/>
        </p:nvSpPr>
        <p:spPr>
          <a:xfrm>
            <a:off x="6197380" y="1066086"/>
            <a:ext cx="10895182" cy="1981200"/>
          </a:xfrm>
          <a:prstGeom prst="rect">
            <a:avLst/>
          </a:prstGeom>
          <a:noFill/>
          <a:ln>
            <a:noFill/>
          </a:ln>
        </p:spPr>
        <p:txBody>
          <a:bodyPr anchorCtr="0" anchor="t" bIns="45700" lIns="91425" spcFirstLastPara="1" rIns="91425" wrap="square" tIns="45700">
            <a:normAutofit fontScale="97500"/>
          </a:bodyPr>
          <a:lstStyle/>
          <a:p>
            <a:pPr indent="0" lvl="0" marL="0" marR="0" rtl="0" algn="ctr">
              <a:spcBef>
                <a:spcPts val="0"/>
              </a:spcBef>
              <a:spcAft>
                <a:spcPts val="0"/>
              </a:spcAft>
              <a:buClr>
                <a:schemeClr val="dk1"/>
              </a:buClr>
              <a:buSzPct val="100000"/>
              <a:buFont typeface="Phetsarath"/>
              <a:buNone/>
            </a:pPr>
            <a:r>
              <a:rPr b="1" lang="en-US" sz="4400">
                <a:solidFill>
                  <a:schemeClr val="dk1"/>
                </a:solidFill>
                <a:latin typeface="Phetsarath"/>
                <a:ea typeface="Phetsarath"/>
                <a:cs typeface="Phetsarath"/>
                <a:sym typeface="Phetsarath"/>
              </a:rPr>
              <a:t>ຄວາມໝາຍການຫັນເປັນ ດີຈີຕອລ</a:t>
            </a:r>
            <a:br>
              <a:rPr b="1" lang="en-US" sz="4400">
                <a:solidFill>
                  <a:schemeClr val="dk1"/>
                </a:solidFill>
                <a:latin typeface="Calibri"/>
                <a:ea typeface="Calibri"/>
                <a:cs typeface="Calibri"/>
                <a:sym typeface="Calibri"/>
              </a:rPr>
            </a:br>
            <a:r>
              <a:rPr b="1" lang="en-US" sz="4400">
                <a:solidFill>
                  <a:schemeClr val="dk1"/>
                </a:solidFill>
                <a:latin typeface="Calibri"/>
                <a:ea typeface="Calibri"/>
                <a:cs typeface="Calibri"/>
                <a:sym typeface="Calibri"/>
              </a:rPr>
              <a:t>The “</a:t>
            </a:r>
            <a:r>
              <a:rPr b="1" lang="en-US" sz="7200">
                <a:solidFill>
                  <a:schemeClr val="dk1"/>
                </a:solidFill>
                <a:latin typeface="Calibri"/>
                <a:ea typeface="Calibri"/>
                <a:cs typeface="Calibri"/>
                <a:sym typeface="Calibri"/>
              </a:rPr>
              <a:t>WHAT”</a:t>
            </a:r>
            <a:endParaRPr sz="4400">
              <a:solidFill>
                <a:schemeClr val="dk1"/>
              </a:solidFill>
              <a:latin typeface="Calibri"/>
              <a:ea typeface="Calibri"/>
              <a:cs typeface="Calibri"/>
              <a:sym typeface="Calibri"/>
            </a:endParaRPr>
          </a:p>
        </p:txBody>
      </p:sp>
      <p:sp>
        <p:nvSpPr>
          <p:cNvPr id="141" name="Google Shape;141;p14"/>
          <p:cNvSpPr txBox="1"/>
          <p:nvPr/>
        </p:nvSpPr>
        <p:spPr>
          <a:xfrm>
            <a:off x="4495800" y="3577770"/>
            <a:ext cx="13624144" cy="5910401"/>
          </a:xfrm>
          <a:prstGeom prst="rect">
            <a:avLst/>
          </a:prstGeom>
          <a:noFill/>
          <a:ln>
            <a:noFill/>
          </a:ln>
        </p:spPr>
        <p:txBody>
          <a:bodyPr anchorCtr="0" anchor="t" bIns="45700" lIns="91425" spcFirstLastPara="1" rIns="91425" wrap="square" tIns="45700">
            <a:spAutoFit/>
          </a:bodyPr>
          <a:lstStyle/>
          <a:p>
            <a:pPr indent="-457200" lvl="0" marL="457200" marR="0" rtl="0" algn="just">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is the integration of digital technology into all areas of work</a:t>
            </a:r>
            <a:endParaRPr/>
          </a:p>
          <a:p>
            <a:pPr indent="-457200" lvl="0" marL="457200" marR="0" rtl="0" algn="just">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is more than just technology	- it involves leadership, strategy, and cultural shifts.</a:t>
            </a:r>
            <a:endParaRPr sz="3200">
              <a:solidFill>
                <a:schemeClr val="dk1"/>
              </a:solidFill>
              <a:latin typeface="Arial"/>
              <a:ea typeface="Arial"/>
              <a:cs typeface="Arial"/>
              <a:sym typeface="Arial"/>
            </a:endParaRPr>
          </a:p>
          <a:p>
            <a:pPr indent="-457200" lvl="0" marL="457200" marR="0" rtl="0" algn="just">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considered as a continuous journey, not a one-time event.</a:t>
            </a:r>
            <a:endParaRPr sz="3200">
              <a:solidFill>
                <a:schemeClr val="dk1"/>
              </a:solidFill>
              <a:latin typeface="Arial"/>
              <a:ea typeface="Arial"/>
              <a:cs typeface="Arial"/>
              <a:sym typeface="Arial"/>
            </a:endParaRPr>
          </a:p>
          <a:p>
            <a:pPr indent="-457200" lvl="0" marL="457200" marR="0" rtl="0" algn="just">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involves using digital technologies to radically improve business processes, customer experiences, and organizational culture. </a:t>
            </a:r>
            <a:endParaRPr/>
          </a:p>
          <a:p>
            <a:pPr indent="-457200" lvl="0" marL="457200" marR="0" rtl="0" algn="just">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not just adopting new tech, it’s rethinking how the organization operates.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7" name="Shape 567"/>
        <p:cNvGrpSpPr/>
        <p:nvPr/>
      </p:nvGrpSpPr>
      <p:grpSpPr>
        <a:xfrm>
          <a:off x="0" y="0"/>
          <a:ext cx="0" cy="0"/>
          <a:chOff x="0" y="0"/>
          <a:chExt cx="0" cy="0"/>
        </a:xfrm>
      </p:grpSpPr>
      <p:sp>
        <p:nvSpPr>
          <p:cNvPr id="568" name="Google Shape;568;p32"/>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569" name="Google Shape;569;p32"/>
          <p:cNvGrpSpPr/>
          <p:nvPr/>
        </p:nvGrpSpPr>
        <p:grpSpPr>
          <a:xfrm rot="1856417">
            <a:off x="1652615" y="-2000734"/>
            <a:ext cx="970722" cy="5643002"/>
            <a:chOff x="0" y="-28575"/>
            <a:chExt cx="302828" cy="1760398"/>
          </a:xfrm>
        </p:grpSpPr>
        <p:sp>
          <p:nvSpPr>
            <p:cNvPr id="570" name="Google Shape;570;p32"/>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571" name="Google Shape;571;p32"/>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72" name="Google Shape;572;p32"/>
          <p:cNvGrpSpPr/>
          <p:nvPr/>
        </p:nvGrpSpPr>
        <p:grpSpPr>
          <a:xfrm rot="1840381">
            <a:off x="-603725" y="-3258330"/>
            <a:ext cx="2434117" cy="18204053"/>
            <a:chOff x="0" y="-28575"/>
            <a:chExt cx="1276957" cy="5678958"/>
          </a:xfrm>
        </p:grpSpPr>
        <p:sp>
          <p:nvSpPr>
            <p:cNvPr id="573" name="Google Shape;573;p32"/>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574" name="Google Shape;574;p32"/>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75" name="Google Shape;575;p32"/>
          <p:cNvGrpSpPr/>
          <p:nvPr/>
        </p:nvGrpSpPr>
        <p:grpSpPr>
          <a:xfrm rot="-1788554">
            <a:off x="-405942" y="665424"/>
            <a:ext cx="3129984" cy="12987878"/>
            <a:chOff x="0" y="-28575"/>
            <a:chExt cx="1174900" cy="4051714"/>
          </a:xfrm>
        </p:grpSpPr>
        <p:sp>
          <p:nvSpPr>
            <p:cNvPr id="576" name="Google Shape;576;p32"/>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577" name="Google Shape;577;p32"/>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78" name="Google Shape;578;p32"/>
          <p:cNvGrpSpPr/>
          <p:nvPr/>
        </p:nvGrpSpPr>
        <p:grpSpPr>
          <a:xfrm>
            <a:off x="783779" y="8190502"/>
            <a:ext cx="896410" cy="833382"/>
            <a:chOff x="0" y="-57150"/>
            <a:chExt cx="812800" cy="755650"/>
          </a:xfrm>
        </p:grpSpPr>
        <p:sp>
          <p:nvSpPr>
            <p:cNvPr id="579" name="Google Shape;579;p32"/>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580" name="Google Shape;580;p32"/>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81" name="Google Shape;581;p32"/>
          <p:cNvGrpSpPr/>
          <p:nvPr/>
        </p:nvGrpSpPr>
        <p:grpSpPr>
          <a:xfrm>
            <a:off x="-324674" y="-339738"/>
            <a:ext cx="18943852" cy="1199787"/>
            <a:chOff x="0" y="-57150"/>
            <a:chExt cx="4989327" cy="315993"/>
          </a:xfrm>
        </p:grpSpPr>
        <p:sp>
          <p:nvSpPr>
            <p:cNvPr id="582" name="Google Shape;582;p32"/>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583" name="Google Shape;583;p32"/>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84" name="Google Shape;584;p32"/>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585" name="Google Shape;585;p32"/>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586" name="Google Shape;586;p32"/>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grpSp>
        <p:nvGrpSpPr>
          <p:cNvPr id="587" name="Google Shape;587;p32"/>
          <p:cNvGrpSpPr/>
          <p:nvPr/>
        </p:nvGrpSpPr>
        <p:grpSpPr>
          <a:xfrm>
            <a:off x="4191000" y="3805899"/>
            <a:ext cx="14020800" cy="4690401"/>
            <a:chOff x="4191000" y="3805899"/>
            <a:chExt cx="14020800" cy="4690401"/>
          </a:xfrm>
        </p:grpSpPr>
        <p:sp>
          <p:nvSpPr>
            <p:cNvPr id="588" name="Google Shape;588;p32"/>
            <p:cNvSpPr txBox="1"/>
            <p:nvPr/>
          </p:nvSpPr>
          <p:spPr>
            <a:xfrm>
              <a:off x="4191000" y="3805899"/>
              <a:ext cx="9448800" cy="765953"/>
            </a:xfrm>
            <a:prstGeom prst="rect">
              <a:avLst/>
            </a:prstGeom>
            <a:noFill/>
            <a:ln>
              <a:noFill/>
            </a:ln>
          </p:spPr>
          <p:txBody>
            <a:bodyPr anchorCtr="0" anchor="t" bIns="0" lIns="0" spcFirstLastPara="1" rIns="0" wrap="square" tIns="0">
              <a:normAutofit fontScale="92500"/>
            </a:bodyPr>
            <a:lstStyle/>
            <a:p>
              <a:pPr indent="0" lvl="0" marL="0" marR="0" rtl="0" algn="ctr">
                <a:spcBef>
                  <a:spcPts val="0"/>
                </a:spcBef>
                <a:spcAft>
                  <a:spcPts val="0"/>
                </a:spcAft>
                <a:buClr>
                  <a:schemeClr val="lt1"/>
                </a:buClr>
                <a:buSzPct val="100000"/>
                <a:buFont typeface="Calibri"/>
                <a:buNone/>
              </a:pPr>
              <a:r>
                <a:rPr b="1" lang="en-US" sz="4400">
                  <a:solidFill>
                    <a:schemeClr val="dk1"/>
                  </a:solidFill>
                  <a:latin typeface="Calibri"/>
                  <a:ea typeface="Calibri"/>
                  <a:cs typeface="Calibri"/>
                  <a:sym typeface="Calibri"/>
                </a:rPr>
                <a:t>Investing in Technology and Infrastructure</a:t>
              </a:r>
              <a:endParaRPr/>
            </a:p>
          </p:txBody>
        </p:sp>
        <p:sp>
          <p:nvSpPr>
            <p:cNvPr id="589" name="Google Shape;589;p32"/>
            <p:cNvSpPr txBox="1"/>
            <p:nvPr/>
          </p:nvSpPr>
          <p:spPr>
            <a:xfrm>
              <a:off x="4191000" y="4714008"/>
              <a:ext cx="14020800" cy="1929246"/>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Choosing the Right Tools</a:t>
              </a:r>
              <a:endParaRPr/>
            </a:p>
            <a:p>
              <a:pPr indent="-342900" lvl="1" marL="342900" marR="0" rtl="0" algn="l">
                <a:lnSpc>
                  <a:spcPct val="90000"/>
                </a:lnSpc>
                <a:spcBef>
                  <a:spcPts val="0"/>
                </a:spcBef>
                <a:spcAft>
                  <a:spcPts val="0"/>
                </a:spcAft>
                <a:buClr>
                  <a:schemeClr val="lt1"/>
                </a:buClr>
                <a:buSzPts val="2000"/>
                <a:buFont typeface="Avenir"/>
                <a:buChar char="•"/>
              </a:pPr>
              <a:r>
                <a:rPr b="1" i="0" lang="en-US" sz="3200" u="none" cap="none" strike="noStrike">
                  <a:solidFill>
                    <a:schemeClr val="dk1"/>
                  </a:solidFill>
                  <a:latin typeface="Avenir"/>
                  <a:ea typeface="Avenir"/>
                  <a:cs typeface="Avenir"/>
                  <a:sym typeface="Avenir"/>
                </a:rPr>
                <a:t>Evaluate and select technologies that align with organizational goals and user needs.</a:t>
              </a:r>
              <a:endParaRPr b="0" i="0" sz="3200" u="none" cap="none" strike="noStrike">
                <a:solidFill>
                  <a:schemeClr val="dk1"/>
                </a:solidFill>
                <a:latin typeface="Avenir"/>
                <a:ea typeface="Avenir"/>
                <a:cs typeface="Avenir"/>
                <a:sym typeface="Avenir"/>
              </a:endParaRPr>
            </a:p>
            <a:p>
              <a:pPr indent="-342900" lvl="1" marL="342900" marR="0" rtl="0" algn="l">
                <a:lnSpc>
                  <a:spcPct val="90000"/>
                </a:lnSpc>
                <a:spcBef>
                  <a:spcPts val="450"/>
                </a:spcBef>
                <a:spcAft>
                  <a:spcPts val="0"/>
                </a:spcAft>
                <a:buClr>
                  <a:schemeClr val="lt1"/>
                </a:buClr>
                <a:buSzPts val="2000"/>
                <a:buFont typeface="Avenir"/>
                <a:buChar char="•"/>
              </a:pPr>
              <a:r>
                <a:rPr b="1" i="0" lang="en-US" sz="3200" u="none" cap="none" strike="noStrike">
                  <a:solidFill>
                    <a:schemeClr val="dk1"/>
                  </a:solidFill>
                  <a:latin typeface="Avenir"/>
                  <a:ea typeface="Avenir"/>
                  <a:cs typeface="Avenir"/>
                  <a:sym typeface="Avenir"/>
                </a:rPr>
                <a:t>Consider factors such as scalability, ease of use, and integration capabilities.</a:t>
              </a:r>
              <a:endParaRPr b="0" i="0" sz="3200" u="none" cap="none" strike="noStrike">
                <a:solidFill>
                  <a:schemeClr val="dk1"/>
                </a:solidFill>
                <a:latin typeface="Avenir"/>
                <a:ea typeface="Avenir"/>
                <a:cs typeface="Avenir"/>
                <a:sym typeface="Avenir"/>
              </a:endParaRPr>
            </a:p>
          </p:txBody>
        </p:sp>
        <p:sp>
          <p:nvSpPr>
            <p:cNvPr id="590" name="Google Shape;590;p32"/>
            <p:cNvSpPr txBox="1"/>
            <p:nvPr/>
          </p:nvSpPr>
          <p:spPr>
            <a:xfrm>
              <a:off x="4267200" y="7010252"/>
              <a:ext cx="13517310" cy="1486048"/>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Infrastructure Readiness</a:t>
              </a:r>
              <a:endParaRPr/>
            </a:p>
            <a:p>
              <a:pPr indent="-342900" lvl="1" marL="342900" marR="0" rtl="0" algn="l">
                <a:lnSpc>
                  <a:spcPct val="90000"/>
                </a:lnSpc>
                <a:spcBef>
                  <a:spcPts val="0"/>
                </a:spcBef>
                <a:spcAft>
                  <a:spcPts val="0"/>
                </a:spcAft>
                <a:buClr>
                  <a:schemeClr val="lt1"/>
                </a:buClr>
                <a:buSzPts val="2000"/>
                <a:buFont typeface="Avenir"/>
                <a:buChar char="•"/>
              </a:pPr>
              <a:r>
                <a:rPr b="1" i="0" lang="en-US" sz="3200" u="none" cap="none" strike="noStrike">
                  <a:solidFill>
                    <a:schemeClr val="dk1"/>
                  </a:solidFill>
                  <a:latin typeface="Avenir"/>
                  <a:ea typeface="Avenir"/>
                  <a:cs typeface="Avenir"/>
                  <a:sym typeface="Avenir"/>
                </a:rPr>
                <a:t>Assess existing infrastructure to ensure it can support new technologies.</a:t>
              </a:r>
              <a:endParaRPr b="0" i="0" sz="3200" u="none" cap="none" strike="noStrike">
                <a:solidFill>
                  <a:schemeClr val="dk1"/>
                </a:solidFill>
                <a:latin typeface="Avenir"/>
                <a:ea typeface="Avenir"/>
                <a:cs typeface="Avenir"/>
                <a:sym typeface="Avenir"/>
              </a:endParaRPr>
            </a:p>
            <a:p>
              <a:pPr indent="-342900" lvl="1" marL="342900" marR="0" rtl="0" algn="l">
                <a:lnSpc>
                  <a:spcPct val="90000"/>
                </a:lnSpc>
                <a:spcBef>
                  <a:spcPts val="450"/>
                </a:spcBef>
                <a:spcAft>
                  <a:spcPts val="0"/>
                </a:spcAft>
                <a:buClr>
                  <a:schemeClr val="lt1"/>
                </a:buClr>
                <a:buSzPts val="2000"/>
                <a:buFont typeface="Avenir"/>
                <a:buChar char="•"/>
              </a:pPr>
              <a:r>
                <a:rPr b="1" i="0" lang="en-US" sz="3200" u="none" cap="none" strike="noStrike">
                  <a:solidFill>
                    <a:schemeClr val="dk1"/>
                  </a:solidFill>
                  <a:latin typeface="Avenir"/>
                  <a:ea typeface="Avenir"/>
                  <a:cs typeface="Avenir"/>
                  <a:sym typeface="Avenir"/>
                </a:rPr>
                <a:t>Plan for necessary upgrades and investments to facilitate implementation.</a:t>
              </a:r>
              <a:endParaRPr b="0" i="0" sz="3200" u="none" cap="none" strike="noStrike">
                <a:solidFill>
                  <a:schemeClr val="dk1"/>
                </a:solidFill>
                <a:latin typeface="Avenir"/>
                <a:ea typeface="Avenir"/>
                <a:cs typeface="Avenir"/>
                <a:sym typeface="Avenir"/>
              </a:endParaRPr>
            </a:p>
          </p:txBody>
        </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4" name="Shape 594"/>
        <p:cNvGrpSpPr/>
        <p:nvPr/>
      </p:nvGrpSpPr>
      <p:grpSpPr>
        <a:xfrm>
          <a:off x="0" y="0"/>
          <a:ext cx="0" cy="0"/>
          <a:chOff x="0" y="0"/>
          <a:chExt cx="0" cy="0"/>
        </a:xfrm>
      </p:grpSpPr>
      <p:sp>
        <p:nvSpPr>
          <p:cNvPr id="595" name="Google Shape;595;p33"/>
          <p:cNvSpPr/>
          <p:nvPr/>
        </p:nvSpPr>
        <p:spPr>
          <a:xfrm>
            <a:off x="0" y="4069"/>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596" name="Google Shape;596;p33"/>
          <p:cNvGrpSpPr/>
          <p:nvPr/>
        </p:nvGrpSpPr>
        <p:grpSpPr>
          <a:xfrm rot="1856417">
            <a:off x="1652615" y="-2000734"/>
            <a:ext cx="970722" cy="5643002"/>
            <a:chOff x="0" y="-28575"/>
            <a:chExt cx="302828" cy="1760398"/>
          </a:xfrm>
        </p:grpSpPr>
        <p:sp>
          <p:nvSpPr>
            <p:cNvPr id="597" name="Google Shape;597;p33"/>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598" name="Google Shape;598;p33"/>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599" name="Google Shape;599;p33"/>
          <p:cNvGrpSpPr/>
          <p:nvPr/>
        </p:nvGrpSpPr>
        <p:grpSpPr>
          <a:xfrm rot="1840381">
            <a:off x="-610238" y="-3234578"/>
            <a:ext cx="2527236" cy="18204053"/>
            <a:chOff x="0" y="-28575"/>
            <a:chExt cx="1276957" cy="5678958"/>
          </a:xfrm>
        </p:grpSpPr>
        <p:sp>
          <p:nvSpPr>
            <p:cNvPr id="600" name="Google Shape;600;p33"/>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601" name="Google Shape;601;p33"/>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02" name="Google Shape;602;p33"/>
          <p:cNvGrpSpPr/>
          <p:nvPr/>
        </p:nvGrpSpPr>
        <p:grpSpPr>
          <a:xfrm rot="-1788554">
            <a:off x="-383274" y="750590"/>
            <a:ext cx="2787343" cy="12987878"/>
            <a:chOff x="0" y="-28575"/>
            <a:chExt cx="1174900" cy="4051714"/>
          </a:xfrm>
        </p:grpSpPr>
        <p:sp>
          <p:nvSpPr>
            <p:cNvPr id="603" name="Google Shape;603;p33"/>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604" name="Google Shape;604;p33"/>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05" name="Google Shape;605;p33"/>
          <p:cNvGrpSpPr/>
          <p:nvPr/>
        </p:nvGrpSpPr>
        <p:grpSpPr>
          <a:xfrm>
            <a:off x="783779" y="8190502"/>
            <a:ext cx="896410" cy="833382"/>
            <a:chOff x="0" y="-57150"/>
            <a:chExt cx="812800" cy="755650"/>
          </a:xfrm>
        </p:grpSpPr>
        <p:sp>
          <p:nvSpPr>
            <p:cNvPr id="606" name="Google Shape;606;p33"/>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607" name="Google Shape;607;p33"/>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08" name="Google Shape;608;p33"/>
          <p:cNvGrpSpPr/>
          <p:nvPr/>
        </p:nvGrpSpPr>
        <p:grpSpPr>
          <a:xfrm>
            <a:off x="-324674" y="-339738"/>
            <a:ext cx="18943852" cy="1199787"/>
            <a:chOff x="0" y="-57150"/>
            <a:chExt cx="4989327" cy="315993"/>
          </a:xfrm>
        </p:grpSpPr>
        <p:sp>
          <p:nvSpPr>
            <p:cNvPr id="609" name="Google Shape;609;p33"/>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610" name="Google Shape;610;p33"/>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611" name="Google Shape;611;p33"/>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612" name="Google Shape;612;p33"/>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613" name="Google Shape;613;p33"/>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grpSp>
        <p:nvGrpSpPr>
          <p:cNvPr id="614" name="Google Shape;614;p33"/>
          <p:cNvGrpSpPr/>
          <p:nvPr/>
        </p:nvGrpSpPr>
        <p:grpSpPr>
          <a:xfrm>
            <a:off x="4114800" y="3862379"/>
            <a:ext cx="14173200" cy="4860014"/>
            <a:chOff x="4114800" y="3862379"/>
            <a:chExt cx="14173200" cy="4860014"/>
          </a:xfrm>
        </p:grpSpPr>
        <p:sp>
          <p:nvSpPr>
            <p:cNvPr id="615" name="Google Shape;615;p33"/>
            <p:cNvSpPr txBox="1"/>
            <p:nvPr/>
          </p:nvSpPr>
          <p:spPr>
            <a:xfrm>
              <a:off x="4187988" y="3862379"/>
              <a:ext cx="9375612" cy="762000"/>
            </a:xfrm>
            <a:prstGeom prst="rect">
              <a:avLst/>
            </a:prstGeom>
            <a:noFill/>
            <a:ln>
              <a:noFill/>
            </a:ln>
          </p:spPr>
          <p:txBody>
            <a:bodyPr anchorCtr="0" anchor="t" bIns="0" lIns="0" spcFirstLastPara="1" rIns="0" wrap="square" tIns="0">
              <a:normAutofit fontScale="85000" lnSpcReduction="10000"/>
            </a:bodyPr>
            <a:lstStyle/>
            <a:p>
              <a:pPr indent="0" lvl="0" marL="0" marR="0" rtl="0" algn="ctr">
                <a:spcBef>
                  <a:spcPts val="0"/>
                </a:spcBef>
                <a:spcAft>
                  <a:spcPts val="0"/>
                </a:spcAft>
                <a:buClr>
                  <a:schemeClr val="lt1"/>
                </a:buClr>
                <a:buSzPct val="100000"/>
                <a:buFont typeface="Calibri"/>
                <a:buNone/>
              </a:pPr>
              <a:r>
                <a:rPr b="1" lang="en-US" sz="4400">
                  <a:solidFill>
                    <a:schemeClr val="dk1"/>
                  </a:solidFill>
                  <a:latin typeface="Calibri"/>
                  <a:ea typeface="Calibri"/>
                  <a:cs typeface="Calibri"/>
                  <a:sym typeface="Calibri"/>
                </a:rPr>
                <a:t>Promoting a Culture of Continuous Learning</a:t>
              </a:r>
              <a:endParaRPr/>
            </a:p>
          </p:txBody>
        </p:sp>
        <p:sp>
          <p:nvSpPr>
            <p:cNvPr id="616" name="Google Shape;616;p33"/>
            <p:cNvSpPr txBox="1"/>
            <p:nvPr/>
          </p:nvSpPr>
          <p:spPr>
            <a:xfrm>
              <a:off x="4114800" y="4761180"/>
              <a:ext cx="13258800" cy="1498872"/>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Encouraging Adaptability</a:t>
              </a:r>
              <a:endParaRPr/>
            </a:p>
            <a:p>
              <a:pPr indent="-342900" lvl="1" marL="342900" marR="0" rtl="0" algn="l">
                <a:lnSpc>
                  <a:spcPct val="90000"/>
                </a:lnSpc>
                <a:spcBef>
                  <a:spcPts val="0"/>
                </a:spcBef>
                <a:spcAft>
                  <a:spcPts val="0"/>
                </a:spcAft>
                <a:buClr>
                  <a:schemeClr val="lt1"/>
                </a:buClr>
                <a:buSzPts val="2600"/>
                <a:buFont typeface="Avenir"/>
                <a:buChar char="•"/>
              </a:pPr>
              <a:r>
                <a:rPr b="0" i="0" lang="en-US" sz="3200" u="none" cap="none" strike="noStrike">
                  <a:solidFill>
                    <a:schemeClr val="dk1"/>
                  </a:solidFill>
                  <a:latin typeface="Avenir"/>
                  <a:ea typeface="Avenir"/>
                  <a:cs typeface="Avenir"/>
                  <a:sym typeface="Avenir"/>
                </a:rPr>
                <a:t>Foster a culture that embraces change and encourages lifelong learning.</a:t>
              </a:r>
              <a:endParaRPr/>
            </a:p>
            <a:p>
              <a:pPr indent="-342900" lvl="1" marL="342900" marR="0" rtl="0" algn="l">
                <a:lnSpc>
                  <a:spcPct val="90000"/>
                </a:lnSpc>
                <a:spcBef>
                  <a:spcPts val="585"/>
                </a:spcBef>
                <a:spcAft>
                  <a:spcPts val="0"/>
                </a:spcAft>
                <a:buClr>
                  <a:schemeClr val="lt1"/>
                </a:buClr>
                <a:buSzPts val="2600"/>
                <a:buFont typeface="Avenir"/>
                <a:buChar char="•"/>
              </a:pPr>
              <a:r>
                <a:rPr b="0" i="0" lang="en-US" sz="3200" u="none" cap="none" strike="noStrike">
                  <a:solidFill>
                    <a:schemeClr val="dk1"/>
                  </a:solidFill>
                  <a:latin typeface="Avenir"/>
                  <a:ea typeface="Avenir"/>
                  <a:cs typeface="Avenir"/>
                  <a:sym typeface="Avenir"/>
                </a:rPr>
                <a:t>Recognize and reward employees who engage in professional development.</a:t>
              </a:r>
              <a:endParaRPr/>
            </a:p>
          </p:txBody>
        </p:sp>
        <p:sp>
          <p:nvSpPr>
            <p:cNvPr id="617" name="Google Shape;617;p33"/>
            <p:cNvSpPr txBox="1"/>
            <p:nvPr/>
          </p:nvSpPr>
          <p:spPr>
            <a:xfrm>
              <a:off x="4267200" y="6531024"/>
              <a:ext cx="14020800" cy="2191369"/>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Ongoing Training</a:t>
              </a:r>
              <a:endParaRPr/>
            </a:p>
            <a:p>
              <a:pPr indent="-342900" lvl="1" marL="342900" marR="0" rtl="0" algn="l">
                <a:lnSpc>
                  <a:spcPct val="90000"/>
                </a:lnSpc>
                <a:spcBef>
                  <a:spcPts val="0"/>
                </a:spcBef>
                <a:spcAft>
                  <a:spcPts val="0"/>
                </a:spcAft>
                <a:buClr>
                  <a:schemeClr val="lt1"/>
                </a:buClr>
                <a:buSzPts val="2600"/>
                <a:buFont typeface="Avenir"/>
                <a:buChar char="•"/>
              </a:pPr>
              <a:r>
                <a:rPr b="0" i="0" lang="en-US" sz="3200" u="none" cap="none" strike="noStrike">
                  <a:solidFill>
                    <a:schemeClr val="dk1"/>
                  </a:solidFill>
                  <a:latin typeface="Avenir"/>
                  <a:ea typeface="Avenir"/>
                  <a:cs typeface="Avenir"/>
                  <a:sym typeface="Avenir"/>
                </a:rPr>
                <a:t>Implement regular training programs to keep employees updated on new technologies and processes.</a:t>
              </a:r>
              <a:endParaRPr/>
            </a:p>
            <a:p>
              <a:pPr indent="-342900" lvl="1" marL="342900" marR="0" rtl="0" algn="l">
                <a:lnSpc>
                  <a:spcPct val="90000"/>
                </a:lnSpc>
                <a:spcBef>
                  <a:spcPts val="585"/>
                </a:spcBef>
                <a:spcAft>
                  <a:spcPts val="0"/>
                </a:spcAft>
                <a:buClr>
                  <a:schemeClr val="lt1"/>
                </a:buClr>
                <a:buSzPts val="2600"/>
                <a:buFont typeface="Avenir"/>
                <a:buChar char="•"/>
              </a:pPr>
              <a:r>
                <a:rPr b="0" i="0" lang="en-US" sz="3200" u="none" cap="none" strike="noStrike">
                  <a:solidFill>
                    <a:schemeClr val="dk1"/>
                  </a:solidFill>
                  <a:latin typeface="Avenir"/>
                  <a:ea typeface="Avenir"/>
                  <a:cs typeface="Avenir"/>
                  <a:sym typeface="Avenir"/>
                </a:rPr>
                <a:t>Offer opportunities for certification and skill enhancement.</a:t>
              </a:r>
              <a:endParaRPr/>
            </a:p>
            <a:p>
              <a:pPr indent="0" lvl="0" marL="0" marR="0" rtl="0" algn="l">
                <a:lnSpc>
                  <a:spcPct val="90000"/>
                </a:lnSpc>
                <a:spcBef>
                  <a:spcPts val="0"/>
                </a:spcBef>
                <a:spcAft>
                  <a:spcPts val="0"/>
                </a:spcAft>
                <a:buNone/>
              </a:pPr>
              <a:r>
                <a:t/>
              </a:r>
              <a:endParaRPr sz="1800">
                <a:solidFill>
                  <a:schemeClr val="dk1"/>
                </a:solidFill>
                <a:latin typeface="Avenir"/>
                <a:ea typeface="Avenir"/>
                <a:cs typeface="Avenir"/>
                <a:sym typeface="Avenir"/>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1" name="Shape 621"/>
        <p:cNvGrpSpPr/>
        <p:nvPr/>
      </p:nvGrpSpPr>
      <p:grpSpPr>
        <a:xfrm>
          <a:off x="0" y="0"/>
          <a:ext cx="0" cy="0"/>
          <a:chOff x="0" y="0"/>
          <a:chExt cx="0" cy="0"/>
        </a:xfrm>
      </p:grpSpPr>
      <p:sp>
        <p:nvSpPr>
          <p:cNvPr id="622" name="Google Shape;622;p34"/>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623" name="Google Shape;623;p34"/>
          <p:cNvGrpSpPr/>
          <p:nvPr/>
        </p:nvGrpSpPr>
        <p:grpSpPr>
          <a:xfrm rot="1856417">
            <a:off x="1652615" y="-2000734"/>
            <a:ext cx="970722" cy="5643002"/>
            <a:chOff x="0" y="-28575"/>
            <a:chExt cx="302828" cy="1760398"/>
          </a:xfrm>
        </p:grpSpPr>
        <p:sp>
          <p:nvSpPr>
            <p:cNvPr id="624" name="Google Shape;624;p34"/>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625" name="Google Shape;625;p34"/>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26" name="Google Shape;626;p34"/>
          <p:cNvGrpSpPr/>
          <p:nvPr/>
        </p:nvGrpSpPr>
        <p:grpSpPr>
          <a:xfrm rot="1840381">
            <a:off x="-671390" y="-3011606"/>
            <a:ext cx="3401402" cy="18204053"/>
            <a:chOff x="0" y="-28575"/>
            <a:chExt cx="1276957" cy="5678958"/>
          </a:xfrm>
        </p:grpSpPr>
        <p:sp>
          <p:nvSpPr>
            <p:cNvPr id="627" name="Google Shape;627;p34"/>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628" name="Google Shape;628;p34"/>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29" name="Google Shape;629;p34"/>
          <p:cNvGrpSpPr/>
          <p:nvPr/>
        </p:nvGrpSpPr>
        <p:grpSpPr>
          <a:xfrm rot="-1788554">
            <a:off x="-442052" y="529758"/>
            <a:ext cx="3675800" cy="12987878"/>
            <a:chOff x="0" y="-28575"/>
            <a:chExt cx="1174900" cy="4051714"/>
          </a:xfrm>
        </p:grpSpPr>
        <p:sp>
          <p:nvSpPr>
            <p:cNvPr id="630" name="Google Shape;630;p34"/>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631" name="Google Shape;631;p34"/>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32" name="Google Shape;632;p34"/>
          <p:cNvGrpSpPr/>
          <p:nvPr/>
        </p:nvGrpSpPr>
        <p:grpSpPr>
          <a:xfrm>
            <a:off x="783779" y="8190502"/>
            <a:ext cx="896410" cy="833382"/>
            <a:chOff x="0" y="-57150"/>
            <a:chExt cx="812800" cy="755650"/>
          </a:xfrm>
        </p:grpSpPr>
        <p:sp>
          <p:nvSpPr>
            <p:cNvPr id="633" name="Google Shape;633;p34"/>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634" name="Google Shape;634;p34"/>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35" name="Google Shape;635;p34"/>
          <p:cNvGrpSpPr/>
          <p:nvPr/>
        </p:nvGrpSpPr>
        <p:grpSpPr>
          <a:xfrm>
            <a:off x="-324674" y="-339738"/>
            <a:ext cx="18943852" cy="1199787"/>
            <a:chOff x="0" y="-57150"/>
            <a:chExt cx="4989327" cy="315993"/>
          </a:xfrm>
        </p:grpSpPr>
        <p:sp>
          <p:nvSpPr>
            <p:cNvPr id="636" name="Google Shape;636;p34"/>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637" name="Google Shape;637;p34"/>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638" name="Google Shape;638;p34"/>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639" name="Google Shape;639;p34"/>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640" name="Google Shape;640;p34"/>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sp>
        <p:nvSpPr>
          <p:cNvPr id="641" name="Google Shape;641;p34"/>
          <p:cNvSpPr txBox="1"/>
          <p:nvPr/>
        </p:nvSpPr>
        <p:spPr>
          <a:xfrm>
            <a:off x="4648200" y="3619500"/>
            <a:ext cx="8839200" cy="685800"/>
          </a:xfrm>
          <a:prstGeom prst="rect">
            <a:avLst/>
          </a:prstGeom>
          <a:noFill/>
          <a:ln>
            <a:noFill/>
          </a:ln>
        </p:spPr>
        <p:txBody>
          <a:bodyPr anchorCtr="0" anchor="t" bIns="0" lIns="0" spcFirstLastPara="1" rIns="0" wrap="square" tIns="0">
            <a:normAutofit fontScale="92500"/>
          </a:bodyPr>
          <a:lstStyle/>
          <a:p>
            <a:pPr indent="0" lvl="0" marL="0" marR="0" rtl="0" algn="ctr">
              <a:spcBef>
                <a:spcPts val="0"/>
              </a:spcBef>
              <a:spcAft>
                <a:spcPts val="0"/>
              </a:spcAft>
              <a:buClr>
                <a:schemeClr val="lt1"/>
              </a:buClr>
              <a:buSzPct val="117936"/>
              <a:buFont typeface="Calibri"/>
              <a:buNone/>
            </a:pPr>
            <a:r>
              <a:rPr b="1" lang="en-US" sz="4400">
                <a:solidFill>
                  <a:schemeClr val="dk1"/>
                </a:solidFill>
                <a:latin typeface="Calibri"/>
                <a:ea typeface="Calibri"/>
                <a:cs typeface="Calibri"/>
                <a:sym typeface="Calibri"/>
              </a:rPr>
              <a:t>Future Trends in Digital Transformation</a:t>
            </a:r>
            <a:endParaRPr/>
          </a:p>
        </p:txBody>
      </p:sp>
      <p:sp>
        <p:nvSpPr>
          <p:cNvPr id="642" name="Google Shape;642;p34"/>
          <p:cNvSpPr txBox="1"/>
          <p:nvPr/>
        </p:nvSpPr>
        <p:spPr>
          <a:xfrm>
            <a:off x="4724400" y="4610100"/>
            <a:ext cx="13411200" cy="4876800"/>
          </a:xfrm>
          <a:prstGeom prst="rect">
            <a:avLst/>
          </a:prstGeom>
          <a:noFill/>
          <a:ln>
            <a:noFill/>
          </a:ln>
        </p:spPr>
        <p:txBody>
          <a:bodyPr anchorCtr="0" anchor="t" bIns="0" lIns="0" spcFirstLastPara="1" rIns="0" wrap="square" tIns="0">
            <a:noAutofit/>
          </a:bodyPr>
          <a:lstStyle/>
          <a:p>
            <a:pPr indent="0" lvl="0" marL="0" marR="0" rtl="0" algn="l">
              <a:lnSpc>
                <a:spcPct val="90000"/>
              </a:lnSpc>
              <a:spcBef>
                <a:spcPts val="0"/>
              </a:spcBef>
              <a:spcAft>
                <a:spcPts val="0"/>
              </a:spcAft>
              <a:buClr>
                <a:schemeClr val="lt1"/>
              </a:buClr>
              <a:buSzPts val="1900"/>
              <a:buFont typeface="Avenir"/>
              <a:buNone/>
            </a:pPr>
            <a:r>
              <a:rPr b="1" lang="en-US" sz="3600">
                <a:solidFill>
                  <a:schemeClr val="dk1"/>
                </a:solidFill>
                <a:latin typeface="Avenir"/>
                <a:ea typeface="Avenir"/>
                <a:cs typeface="Avenir"/>
                <a:sym typeface="Avenir"/>
              </a:rPr>
              <a:t>Emerging Technologies</a:t>
            </a:r>
            <a:endParaRPr/>
          </a:p>
          <a:p>
            <a:pPr indent="0" lvl="0" marL="0" marR="0" rtl="0" algn="just">
              <a:lnSpc>
                <a:spcPct val="90000"/>
              </a:lnSpc>
              <a:spcBef>
                <a:spcPts val="0"/>
              </a:spcBef>
              <a:spcAft>
                <a:spcPts val="0"/>
              </a:spcAft>
              <a:buClr>
                <a:schemeClr val="lt1"/>
              </a:buClr>
              <a:buSzPts val="1900"/>
              <a:buFont typeface="Avenir"/>
              <a:buNone/>
            </a:pPr>
            <a:r>
              <a:rPr lang="en-US" sz="3600">
                <a:solidFill>
                  <a:schemeClr val="dk1"/>
                </a:solidFill>
                <a:latin typeface="Avenir"/>
                <a:ea typeface="Avenir"/>
                <a:cs typeface="Avenir"/>
                <a:sym typeface="Avenir"/>
              </a:rPr>
              <a:t>- Discuss potential future trends such as AI, machine learning, and the impact of emerging technologies on organizations</a:t>
            </a:r>
            <a:endParaRPr/>
          </a:p>
          <a:p>
            <a:pPr indent="0" lvl="0" marL="0" marR="0" rtl="0" algn="just">
              <a:lnSpc>
                <a:spcPct val="90000"/>
              </a:lnSpc>
              <a:spcBef>
                <a:spcPts val="0"/>
              </a:spcBef>
              <a:spcAft>
                <a:spcPts val="0"/>
              </a:spcAft>
              <a:buClr>
                <a:schemeClr val="lt1"/>
              </a:buClr>
              <a:buSzPts val="1900"/>
              <a:buFont typeface="Avenir"/>
              <a:buNone/>
            </a:pPr>
            <a:r>
              <a:rPr lang="en-US" sz="3600">
                <a:solidFill>
                  <a:schemeClr val="dk1"/>
                </a:solidFill>
                <a:latin typeface="Avenir"/>
                <a:ea typeface="Avenir"/>
                <a:cs typeface="Avenir"/>
                <a:sym typeface="Avenir"/>
              </a:rPr>
              <a:t>- Explore how these trends may reshape the digital landscape in the coming years. </a:t>
            </a:r>
            <a:endParaRPr/>
          </a:p>
          <a:p>
            <a:pPr indent="0" lvl="0" marL="0" marR="0" rtl="0" algn="l">
              <a:lnSpc>
                <a:spcPct val="90000"/>
              </a:lnSpc>
              <a:spcBef>
                <a:spcPts val="0"/>
              </a:spcBef>
              <a:spcAft>
                <a:spcPts val="0"/>
              </a:spcAft>
              <a:buClr>
                <a:schemeClr val="lt1"/>
              </a:buClr>
              <a:buSzPts val="1900"/>
              <a:buFont typeface="Calibri"/>
              <a:buNone/>
            </a:pPr>
            <a:r>
              <a:t/>
            </a:r>
            <a:endParaRPr b="1" sz="3600">
              <a:solidFill>
                <a:schemeClr val="dk1"/>
              </a:solidFill>
              <a:latin typeface="Avenir"/>
              <a:ea typeface="Avenir"/>
              <a:cs typeface="Avenir"/>
              <a:sym typeface="Avenir"/>
            </a:endParaRPr>
          </a:p>
          <a:p>
            <a:pPr indent="0" lvl="0" marL="0" marR="0" rtl="0" algn="l">
              <a:lnSpc>
                <a:spcPct val="90000"/>
              </a:lnSpc>
              <a:spcBef>
                <a:spcPts val="0"/>
              </a:spcBef>
              <a:spcAft>
                <a:spcPts val="0"/>
              </a:spcAft>
              <a:buClr>
                <a:schemeClr val="lt1"/>
              </a:buClr>
              <a:buSzPts val="1900"/>
              <a:buFont typeface="Avenir"/>
              <a:buNone/>
            </a:pPr>
            <a:r>
              <a:rPr b="1" lang="en-US" sz="3600">
                <a:solidFill>
                  <a:schemeClr val="dk1"/>
                </a:solidFill>
                <a:latin typeface="Avenir"/>
                <a:ea typeface="Avenir"/>
                <a:cs typeface="Avenir"/>
                <a:sym typeface="Avenir"/>
              </a:rPr>
              <a:t>Anticipating Change</a:t>
            </a:r>
            <a:endParaRPr/>
          </a:p>
          <a:p>
            <a:pPr indent="0" lvl="0" marL="0" marR="0" rtl="0" algn="just">
              <a:lnSpc>
                <a:spcPct val="90000"/>
              </a:lnSpc>
              <a:spcBef>
                <a:spcPts val="0"/>
              </a:spcBef>
              <a:spcAft>
                <a:spcPts val="0"/>
              </a:spcAft>
              <a:buClr>
                <a:schemeClr val="lt1"/>
              </a:buClr>
              <a:buSzPts val="1900"/>
              <a:buFont typeface="Avenir"/>
              <a:buNone/>
            </a:pPr>
            <a:r>
              <a:rPr lang="en-US" sz="3600">
                <a:solidFill>
                  <a:schemeClr val="dk1"/>
                </a:solidFill>
                <a:latin typeface="Avenir"/>
                <a:ea typeface="Avenir"/>
                <a:cs typeface="Avenir"/>
                <a:sym typeface="Avenir"/>
              </a:rPr>
              <a:t>- Encourage leaders to remain proactive and adaptable to stay ahead of industry changes.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6" name="Shape 646"/>
        <p:cNvGrpSpPr/>
        <p:nvPr/>
      </p:nvGrpSpPr>
      <p:grpSpPr>
        <a:xfrm>
          <a:off x="0" y="0"/>
          <a:ext cx="0" cy="0"/>
          <a:chOff x="0" y="0"/>
          <a:chExt cx="0" cy="0"/>
        </a:xfrm>
      </p:grpSpPr>
      <p:sp>
        <p:nvSpPr>
          <p:cNvPr id="647" name="Google Shape;647;p35"/>
          <p:cNvSpPr/>
          <p:nvPr/>
        </p:nvSpPr>
        <p:spPr>
          <a:xfrm>
            <a:off x="152400" y="3810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648" name="Google Shape;648;p35"/>
          <p:cNvGrpSpPr/>
          <p:nvPr/>
        </p:nvGrpSpPr>
        <p:grpSpPr>
          <a:xfrm rot="1856417">
            <a:off x="1652615" y="-2000734"/>
            <a:ext cx="970722" cy="5643002"/>
            <a:chOff x="0" y="-28575"/>
            <a:chExt cx="302828" cy="1760398"/>
          </a:xfrm>
        </p:grpSpPr>
        <p:sp>
          <p:nvSpPr>
            <p:cNvPr id="649" name="Google Shape;649;p35"/>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650" name="Google Shape;650;p35"/>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51" name="Google Shape;651;p35"/>
          <p:cNvGrpSpPr/>
          <p:nvPr/>
        </p:nvGrpSpPr>
        <p:grpSpPr>
          <a:xfrm rot="1840381">
            <a:off x="-608373" y="-3241380"/>
            <a:ext cx="2500569" cy="18204053"/>
            <a:chOff x="0" y="-28575"/>
            <a:chExt cx="1276957" cy="5678958"/>
          </a:xfrm>
        </p:grpSpPr>
        <p:sp>
          <p:nvSpPr>
            <p:cNvPr id="652" name="Google Shape;652;p35"/>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653" name="Google Shape;653;p35"/>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54" name="Google Shape;654;p35"/>
          <p:cNvGrpSpPr/>
          <p:nvPr/>
        </p:nvGrpSpPr>
        <p:grpSpPr>
          <a:xfrm rot="-1788554">
            <a:off x="-409338" y="652665"/>
            <a:ext cx="3181318" cy="12987878"/>
            <a:chOff x="0" y="-28575"/>
            <a:chExt cx="1174900" cy="4051714"/>
          </a:xfrm>
        </p:grpSpPr>
        <p:sp>
          <p:nvSpPr>
            <p:cNvPr id="655" name="Google Shape;655;p35"/>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656" name="Google Shape;656;p35"/>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57" name="Google Shape;657;p35"/>
          <p:cNvGrpSpPr/>
          <p:nvPr/>
        </p:nvGrpSpPr>
        <p:grpSpPr>
          <a:xfrm>
            <a:off x="783779" y="8190502"/>
            <a:ext cx="896410" cy="833382"/>
            <a:chOff x="0" y="-57150"/>
            <a:chExt cx="812800" cy="755650"/>
          </a:xfrm>
        </p:grpSpPr>
        <p:sp>
          <p:nvSpPr>
            <p:cNvPr id="658" name="Google Shape;658;p35"/>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659" name="Google Shape;659;p35"/>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60" name="Google Shape;660;p35"/>
          <p:cNvGrpSpPr/>
          <p:nvPr/>
        </p:nvGrpSpPr>
        <p:grpSpPr>
          <a:xfrm>
            <a:off x="-324674" y="-339738"/>
            <a:ext cx="18943852" cy="1199787"/>
            <a:chOff x="0" y="-57150"/>
            <a:chExt cx="4989327" cy="315993"/>
          </a:xfrm>
        </p:grpSpPr>
        <p:sp>
          <p:nvSpPr>
            <p:cNvPr id="661" name="Google Shape;661;p35"/>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662" name="Google Shape;662;p35"/>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663" name="Google Shape;663;p35"/>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664" name="Google Shape;664;p35"/>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665" name="Google Shape;665;p35"/>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grpSp>
        <p:nvGrpSpPr>
          <p:cNvPr id="666" name="Google Shape;666;p35"/>
          <p:cNvGrpSpPr/>
          <p:nvPr/>
        </p:nvGrpSpPr>
        <p:grpSpPr>
          <a:xfrm>
            <a:off x="3886200" y="4128844"/>
            <a:ext cx="14401800" cy="4350412"/>
            <a:chOff x="3886200" y="4128844"/>
            <a:chExt cx="14401800" cy="4350412"/>
          </a:xfrm>
        </p:grpSpPr>
        <p:sp>
          <p:nvSpPr>
            <p:cNvPr id="667" name="Google Shape;667;p35"/>
            <p:cNvSpPr txBox="1"/>
            <p:nvPr/>
          </p:nvSpPr>
          <p:spPr>
            <a:xfrm>
              <a:off x="4193181" y="4128844"/>
              <a:ext cx="6476144" cy="6858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4800"/>
                <a:buFont typeface="Calibri"/>
                <a:buNone/>
              </a:pPr>
              <a:r>
                <a:rPr b="1" lang="en-US" sz="3600">
                  <a:solidFill>
                    <a:schemeClr val="dk1"/>
                  </a:solidFill>
                  <a:latin typeface="Calibri"/>
                  <a:ea typeface="Calibri"/>
                  <a:cs typeface="Calibri"/>
                  <a:sym typeface="Calibri"/>
                </a:rPr>
                <a:t>The Evolving Role of Leadership</a:t>
              </a:r>
              <a:endParaRPr/>
            </a:p>
          </p:txBody>
        </p:sp>
        <p:sp>
          <p:nvSpPr>
            <p:cNvPr id="668" name="Google Shape;668;p35"/>
            <p:cNvSpPr txBox="1"/>
            <p:nvPr/>
          </p:nvSpPr>
          <p:spPr>
            <a:xfrm>
              <a:off x="3886200" y="4888069"/>
              <a:ext cx="14401800" cy="1967718"/>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Clr>
                  <a:srgbClr val="FFFFFF"/>
                </a:buClr>
                <a:buSzPts val="3200"/>
                <a:buFont typeface="Avenir"/>
                <a:buNone/>
              </a:pPr>
              <a:r>
                <a:rPr b="1" i="0" lang="en-US" sz="3200" u="none" cap="none" strike="noStrike">
                  <a:solidFill>
                    <a:srgbClr val="000000"/>
                  </a:solidFill>
                  <a:latin typeface="Avenir"/>
                  <a:ea typeface="Avenir"/>
                  <a:cs typeface="Avenir"/>
                  <a:sym typeface="Avenir"/>
                </a:rPr>
                <a:t>Adapting Leadership Styles</a:t>
              </a:r>
              <a:endParaRPr/>
            </a:p>
            <a:p>
              <a:pPr indent="-342900" lvl="1" marL="342900" marR="0" rtl="0" algn="l">
                <a:lnSpc>
                  <a:spcPct val="90000"/>
                </a:lnSpc>
                <a:spcBef>
                  <a:spcPts val="0"/>
                </a:spcBef>
                <a:spcAft>
                  <a:spcPts val="0"/>
                </a:spcAft>
                <a:buClr>
                  <a:schemeClr val="lt1"/>
                </a:buClr>
                <a:buSzPts val="2500"/>
                <a:buFont typeface="Avenir"/>
                <a:buChar char="•"/>
              </a:pPr>
              <a:r>
                <a:rPr b="0" i="0" lang="en-US" sz="3200" u="none" cap="none" strike="noStrike">
                  <a:solidFill>
                    <a:schemeClr val="dk1"/>
                  </a:solidFill>
                  <a:latin typeface="Avenir"/>
                  <a:ea typeface="Avenir"/>
                  <a:cs typeface="Avenir"/>
                  <a:sym typeface="Avenir"/>
                </a:rPr>
                <a:t>Explore how leadership roles are changing in response to digital transformation and the need for agility.</a:t>
              </a:r>
              <a:endParaRPr/>
            </a:p>
            <a:p>
              <a:pPr indent="-342900" lvl="1" marL="342900" marR="0" rtl="0" algn="l">
                <a:lnSpc>
                  <a:spcPct val="90000"/>
                </a:lnSpc>
                <a:spcBef>
                  <a:spcPts val="750"/>
                </a:spcBef>
                <a:spcAft>
                  <a:spcPts val="0"/>
                </a:spcAft>
                <a:buClr>
                  <a:schemeClr val="lt1"/>
                </a:buClr>
                <a:buSzPts val="2500"/>
                <a:buFont typeface="Avenir"/>
                <a:buChar char="•"/>
              </a:pPr>
              <a:r>
                <a:rPr b="0" i="0" lang="en-US" sz="3200" u="none" cap="none" strike="noStrike">
                  <a:solidFill>
                    <a:schemeClr val="dk1"/>
                  </a:solidFill>
                  <a:latin typeface="Avenir"/>
                  <a:ea typeface="Avenir"/>
                  <a:cs typeface="Avenir"/>
                  <a:sym typeface="Avenir"/>
                </a:rPr>
                <a:t>Discuss the importance of leading by example and fostering a culture of innovation.</a:t>
              </a:r>
              <a:endParaRPr/>
            </a:p>
          </p:txBody>
        </p:sp>
        <p:sp>
          <p:nvSpPr>
            <p:cNvPr id="669" name="Google Shape;669;p35"/>
            <p:cNvSpPr txBox="1"/>
            <p:nvPr/>
          </p:nvSpPr>
          <p:spPr>
            <a:xfrm>
              <a:off x="3886200" y="7057328"/>
              <a:ext cx="14032523" cy="1421928"/>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Importance of Agility</a:t>
              </a:r>
              <a:endParaRPr/>
            </a:p>
            <a:p>
              <a:pPr indent="0" lvl="0" marL="0" marR="0" rtl="0" algn="l">
                <a:lnSpc>
                  <a:spcPct val="90000"/>
                </a:lnSpc>
                <a:spcBef>
                  <a:spcPts val="0"/>
                </a:spcBef>
                <a:spcAft>
                  <a:spcPts val="0"/>
                </a:spcAft>
                <a:buNone/>
              </a:pPr>
              <a:r>
                <a:rPr lang="en-US" sz="3200">
                  <a:solidFill>
                    <a:schemeClr val="dk1"/>
                  </a:solidFill>
                  <a:latin typeface="Avenir"/>
                  <a:ea typeface="Avenir"/>
                  <a:cs typeface="Avenir"/>
                  <a:sym typeface="Avenir"/>
                </a:rPr>
                <a:t>Emphasize the necessity for leaders to be flexible and responsive to changes in the digital landscape.</a:t>
              </a:r>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3" name="Shape 673"/>
        <p:cNvGrpSpPr/>
        <p:nvPr/>
      </p:nvGrpSpPr>
      <p:grpSpPr>
        <a:xfrm>
          <a:off x="0" y="0"/>
          <a:ext cx="0" cy="0"/>
          <a:chOff x="0" y="0"/>
          <a:chExt cx="0" cy="0"/>
        </a:xfrm>
      </p:grpSpPr>
      <p:sp>
        <p:nvSpPr>
          <p:cNvPr id="674" name="Google Shape;674;p36"/>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675" name="Google Shape;675;p36"/>
          <p:cNvGrpSpPr/>
          <p:nvPr/>
        </p:nvGrpSpPr>
        <p:grpSpPr>
          <a:xfrm rot="1856417">
            <a:off x="1652615" y="-2000734"/>
            <a:ext cx="970722" cy="5643002"/>
            <a:chOff x="0" y="-28575"/>
            <a:chExt cx="302828" cy="1760398"/>
          </a:xfrm>
        </p:grpSpPr>
        <p:sp>
          <p:nvSpPr>
            <p:cNvPr id="676" name="Google Shape;676;p36"/>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677" name="Google Shape;677;p36"/>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78" name="Google Shape;678;p36"/>
          <p:cNvGrpSpPr/>
          <p:nvPr/>
        </p:nvGrpSpPr>
        <p:grpSpPr>
          <a:xfrm rot="1840381">
            <a:off x="-671390" y="-3011606"/>
            <a:ext cx="3401402" cy="18204053"/>
            <a:chOff x="0" y="-28575"/>
            <a:chExt cx="1276957" cy="5678958"/>
          </a:xfrm>
        </p:grpSpPr>
        <p:sp>
          <p:nvSpPr>
            <p:cNvPr id="679" name="Google Shape;679;p36"/>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680" name="Google Shape;680;p36"/>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81" name="Google Shape;681;p36"/>
          <p:cNvGrpSpPr/>
          <p:nvPr/>
        </p:nvGrpSpPr>
        <p:grpSpPr>
          <a:xfrm rot="-1788554">
            <a:off x="-442052" y="529758"/>
            <a:ext cx="3675800" cy="12987878"/>
            <a:chOff x="0" y="-28575"/>
            <a:chExt cx="1174900" cy="4051714"/>
          </a:xfrm>
        </p:grpSpPr>
        <p:sp>
          <p:nvSpPr>
            <p:cNvPr id="682" name="Google Shape;682;p36"/>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683" name="Google Shape;683;p36"/>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84" name="Google Shape;684;p36"/>
          <p:cNvGrpSpPr/>
          <p:nvPr/>
        </p:nvGrpSpPr>
        <p:grpSpPr>
          <a:xfrm>
            <a:off x="783779" y="8190502"/>
            <a:ext cx="896410" cy="833382"/>
            <a:chOff x="0" y="-57150"/>
            <a:chExt cx="812800" cy="755650"/>
          </a:xfrm>
        </p:grpSpPr>
        <p:sp>
          <p:nvSpPr>
            <p:cNvPr id="685" name="Google Shape;685;p36"/>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686" name="Google Shape;686;p36"/>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87" name="Google Shape;687;p36"/>
          <p:cNvGrpSpPr/>
          <p:nvPr/>
        </p:nvGrpSpPr>
        <p:grpSpPr>
          <a:xfrm>
            <a:off x="-324674" y="-339738"/>
            <a:ext cx="18943852" cy="1199787"/>
            <a:chOff x="0" y="-57150"/>
            <a:chExt cx="4989327" cy="315993"/>
          </a:xfrm>
        </p:grpSpPr>
        <p:sp>
          <p:nvSpPr>
            <p:cNvPr id="688" name="Google Shape;688;p36"/>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689" name="Google Shape;689;p36"/>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690" name="Google Shape;690;p36"/>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691" name="Google Shape;691;p36"/>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692" name="Google Shape;692;p36"/>
          <p:cNvSpPr txBox="1"/>
          <p:nvPr/>
        </p:nvSpPr>
        <p:spPr>
          <a:xfrm>
            <a:off x="5410200" y="1714500"/>
            <a:ext cx="12759179"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sp>
        <p:nvSpPr>
          <p:cNvPr id="693" name="Google Shape;693;p36"/>
          <p:cNvSpPr txBox="1"/>
          <p:nvPr/>
        </p:nvSpPr>
        <p:spPr>
          <a:xfrm>
            <a:off x="4495800" y="3464227"/>
            <a:ext cx="9829800" cy="479604"/>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3600"/>
              <a:buFont typeface="Calibri"/>
              <a:buNone/>
            </a:pPr>
            <a:r>
              <a:rPr b="1" lang="en-US" sz="3600">
                <a:solidFill>
                  <a:schemeClr val="dk1"/>
                </a:solidFill>
                <a:latin typeface="Calibri"/>
                <a:ea typeface="Calibri"/>
                <a:cs typeface="Calibri"/>
                <a:sym typeface="Calibri"/>
              </a:rPr>
              <a:t>Leadership Development for Digital Transformation</a:t>
            </a:r>
            <a:endParaRPr/>
          </a:p>
        </p:txBody>
      </p:sp>
      <p:grpSp>
        <p:nvGrpSpPr>
          <p:cNvPr id="694" name="Google Shape;694;p36"/>
          <p:cNvGrpSpPr/>
          <p:nvPr/>
        </p:nvGrpSpPr>
        <p:grpSpPr>
          <a:xfrm>
            <a:off x="4572000" y="4476131"/>
            <a:ext cx="12954000" cy="3943969"/>
            <a:chOff x="4572000" y="4018931"/>
            <a:chExt cx="12954000" cy="3943969"/>
          </a:xfrm>
        </p:grpSpPr>
        <p:sp>
          <p:nvSpPr>
            <p:cNvPr id="695" name="Google Shape;695;p36"/>
            <p:cNvSpPr txBox="1"/>
            <p:nvPr/>
          </p:nvSpPr>
          <p:spPr>
            <a:xfrm>
              <a:off x="4572000" y="4018931"/>
              <a:ext cx="12954000" cy="2634567"/>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Training Leaders</a:t>
              </a:r>
              <a:endParaRPr/>
            </a:p>
            <a:p>
              <a:pPr indent="-342900" lvl="1" marL="342900" marR="0" rtl="0" algn="l">
                <a:lnSpc>
                  <a:spcPct val="90000"/>
                </a:lnSpc>
                <a:spcBef>
                  <a:spcPts val="0"/>
                </a:spcBef>
                <a:spcAft>
                  <a:spcPts val="0"/>
                </a:spcAft>
                <a:buClr>
                  <a:schemeClr val="lt1"/>
                </a:buClr>
                <a:buSzPts val="2500"/>
                <a:buFont typeface="Avenir"/>
                <a:buChar char="•"/>
              </a:pPr>
              <a:r>
                <a:rPr b="0" i="0" lang="en-US" sz="3200" u="none" cap="none" strike="noStrike">
                  <a:solidFill>
                    <a:schemeClr val="dk1"/>
                  </a:solidFill>
                  <a:latin typeface="Avenir"/>
                  <a:ea typeface="Avenir"/>
                  <a:cs typeface="Avenir"/>
                  <a:sym typeface="Avenir"/>
                </a:rPr>
                <a:t>Develop training programs specifically designed to equip leaders with the skills needed for digital transformation.</a:t>
              </a:r>
              <a:endParaRPr/>
            </a:p>
            <a:p>
              <a:pPr indent="-342900" lvl="1" marL="342900" marR="0" rtl="0" algn="l">
                <a:lnSpc>
                  <a:spcPct val="90000"/>
                </a:lnSpc>
                <a:spcBef>
                  <a:spcPts val="563"/>
                </a:spcBef>
                <a:spcAft>
                  <a:spcPts val="0"/>
                </a:spcAft>
                <a:buClr>
                  <a:schemeClr val="lt1"/>
                </a:buClr>
                <a:buSzPts val="2500"/>
                <a:buFont typeface="Avenir"/>
                <a:buChar char="•"/>
              </a:pPr>
              <a:r>
                <a:rPr b="0" i="0" lang="en-US" sz="3200" u="none" cap="none" strike="noStrike">
                  <a:solidFill>
                    <a:schemeClr val="dk1"/>
                  </a:solidFill>
                  <a:latin typeface="Avenir"/>
                  <a:ea typeface="Avenir"/>
                  <a:cs typeface="Avenir"/>
                  <a:sym typeface="Avenir"/>
                </a:rPr>
                <a:t>Focus on strategic thinking, change management, and technological literacy.</a:t>
              </a:r>
              <a:endParaRPr/>
            </a:p>
            <a:p>
              <a:pPr indent="0" lvl="0" marL="0" marR="0" rtl="0" algn="l">
                <a:lnSpc>
                  <a:spcPct val="90000"/>
                </a:lnSpc>
                <a:spcBef>
                  <a:spcPts val="0"/>
                </a:spcBef>
                <a:spcAft>
                  <a:spcPts val="0"/>
                </a:spcAft>
                <a:buNone/>
              </a:pPr>
              <a:r>
                <a:t/>
              </a:r>
              <a:endParaRPr sz="1800">
                <a:solidFill>
                  <a:schemeClr val="dk1"/>
                </a:solidFill>
                <a:latin typeface="Avenir"/>
                <a:ea typeface="Avenir"/>
                <a:cs typeface="Avenir"/>
                <a:sym typeface="Avenir"/>
              </a:endParaRPr>
            </a:p>
          </p:txBody>
        </p:sp>
        <p:sp>
          <p:nvSpPr>
            <p:cNvPr id="696" name="Google Shape;696;p36"/>
            <p:cNvSpPr txBox="1"/>
            <p:nvPr/>
          </p:nvSpPr>
          <p:spPr>
            <a:xfrm>
              <a:off x="4572000" y="6540972"/>
              <a:ext cx="11734799" cy="1421928"/>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3200">
                  <a:solidFill>
                    <a:schemeClr val="dk1"/>
                  </a:solidFill>
                  <a:latin typeface="Avenir"/>
                  <a:ea typeface="Avenir"/>
                  <a:cs typeface="Avenir"/>
                  <a:sym typeface="Avenir"/>
                </a:rPr>
                <a:t>Mentorship Programs</a:t>
              </a:r>
              <a:endParaRPr/>
            </a:p>
            <a:p>
              <a:pPr indent="-457200" lvl="0" marL="457200" marR="0" rtl="0" algn="l">
                <a:lnSpc>
                  <a:spcPct val="90000"/>
                </a:lnSpc>
                <a:spcBef>
                  <a:spcPts val="0"/>
                </a:spcBef>
                <a:spcAft>
                  <a:spcPts val="0"/>
                </a:spcAft>
                <a:buClr>
                  <a:schemeClr val="lt1"/>
                </a:buClr>
                <a:buSzPts val="2500"/>
                <a:buFont typeface="Noto Sans Symbols"/>
                <a:buChar char="✔"/>
              </a:pPr>
              <a:r>
                <a:rPr lang="en-US" sz="3200">
                  <a:solidFill>
                    <a:schemeClr val="dk1"/>
                  </a:solidFill>
                  <a:latin typeface="Avenir"/>
                  <a:ea typeface="Avenir"/>
                  <a:cs typeface="Avenir"/>
                  <a:sym typeface="Avenir"/>
                </a:rPr>
                <a:t>Encourage mentorship opportunities where experienced leaders guide others through the complexities of digital initiatives.</a:t>
              </a:r>
              <a:endParaRPr/>
            </a:p>
          </p:txBody>
        </p:sp>
      </p:gr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0" name="Shape 700"/>
        <p:cNvGrpSpPr/>
        <p:nvPr/>
      </p:nvGrpSpPr>
      <p:grpSpPr>
        <a:xfrm>
          <a:off x="0" y="0"/>
          <a:ext cx="0" cy="0"/>
          <a:chOff x="0" y="0"/>
          <a:chExt cx="0" cy="0"/>
        </a:xfrm>
      </p:grpSpPr>
      <p:sp>
        <p:nvSpPr>
          <p:cNvPr id="701" name="Google Shape;701;p37"/>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702" name="Google Shape;702;p37"/>
          <p:cNvGrpSpPr/>
          <p:nvPr/>
        </p:nvGrpSpPr>
        <p:grpSpPr>
          <a:xfrm rot="1856417">
            <a:off x="1652615" y="-2000734"/>
            <a:ext cx="970722" cy="5643002"/>
            <a:chOff x="0" y="-28575"/>
            <a:chExt cx="302828" cy="1760398"/>
          </a:xfrm>
        </p:grpSpPr>
        <p:sp>
          <p:nvSpPr>
            <p:cNvPr id="703" name="Google Shape;703;p37"/>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704" name="Google Shape;704;p37"/>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05" name="Google Shape;705;p37"/>
          <p:cNvGrpSpPr/>
          <p:nvPr/>
        </p:nvGrpSpPr>
        <p:grpSpPr>
          <a:xfrm rot="1840381">
            <a:off x="-620262" y="-3198031"/>
            <a:ext cx="2670520" cy="18204053"/>
            <a:chOff x="0" y="-28575"/>
            <a:chExt cx="1276957" cy="5678958"/>
          </a:xfrm>
        </p:grpSpPr>
        <p:sp>
          <p:nvSpPr>
            <p:cNvPr id="706" name="Google Shape;706;p37"/>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707" name="Google Shape;707;p37"/>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08" name="Google Shape;708;p37"/>
          <p:cNvGrpSpPr/>
          <p:nvPr/>
        </p:nvGrpSpPr>
        <p:grpSpPr>
          <a:xfrm rot="-1788554">
            <a:off x="-52895" y="320892"/>
            <a:ext cx="2835486" cy="12987878"/>
            <a:chOff x="0" y="-28575"/>
            <a:chExt cx="1174900" cy="4051714"/>
          </a:xfrm>
        </p:grpSpPr>
        <p:sp>
          <p:nvSpPr>
            <p:cNvPr id="709" name="Google Shape;709;p37"/>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710" name="Google Shape;710;p37"/>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11" name="Google Shape;711;p37"/>
          <p:cNvGrpSpPr/>
          <p:nvPr/>
        </p:nvGrpSpPr>
        <p:grpSpPr>
          <a:xfrm>
            <a:off x="783779" y="8190502"/>
            <a:ext cx="896410" cy="833382"/>
            <a:chOff x="0" y="-57150"/>
            <a:chExt cx="812800" cy="755650"/>
          </a:xfrm>
        </p:grpSpPr>
        <p:sp>
          <p:nvSpPr>
            <p:cNvPr id="712" name="Google Shape;712;p37"/>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713" name="Google Shape;713;p37"/>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14" name="Google Shape;714;p37"/>
          <p:cNvGrpSpPr/>
          <p:nvPr/>
        </p:nvGrpSpPr>
        <p:grpSpPr>
          <a:xfrm>
            <a:off x="-324674" y="-339738"/>
            <a:ext cx="18943852" cy="1199787"/>
            <a:chOff x="0" y="-57150"/>
            <a:chExt cx="4989327" cy="315993"/>
          </a:xfrm>
        </p:grpSpPr>
        <p:sp>
          <p:nvSpPr>
            <p:cNvPr id="715" name="Google Shape;715;p37"/>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716" name="Google Shape;716;p37"/>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717" name="Google Shape;717;p37"/>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718" name="Google Shape;718;p37"/>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719" name="Google Shape;719;p37"/>
          <p:cNvSpPr txBox="1"/>
          <p:nvPr/>
        </p:nvSpPr>
        <p:spPr>
          <a:xfrm>
            <a:off x="6400800" y="419101"/>
            <a:ext cx="9069931" cy="838200"/>
          </a:xfrm>
          <a:prstGeom prst="rect">
            <a:avLst/>
          </a:prstGeom>
          <a:noFill/>
          <a:ln>
            <a:noFill/>
          </a:ln>
        </p:spPr>
        <p:txBody>
          <a:bodyPr anchorCtr="0" anchor="t" bIns="0" lIns="0" spcFirstLastPara="1" rIns="0" wrap="square" tIns="0">
            <a:normAutofit/>
          </a:bodyPr>
          <a:lstStyle/>
          <a:p>
            <a:pPr indent="0" lvl="0" marL="0" marR="0" rtl="0" algn="ctr">
              <a:spcBef>
                <a:spcPts val="0"/>
              </a:spcBef>
              <a:spcAft>
                <a:spcPts val="0"/>
              </a:spcAft>
              <a:buClr>
                <a:schemeClr val="lt1"/>
              </a:buClr>
              <a:buSzPts val="4800"/>
              <a:buFont typeface="Calibri"/>
              <a:buNone/>
            </a:pPr>
            <a:r>
              <a:rPr b="1" lang="en-US" sz="4400">
                <a:solidFill>
                  <a:schemeClr val="dk1"/>
                </a:solidFill>
                <a:latin typeface="Calibri"/>
                <a:ea typeface="Calibri"/>
                <a:cs typeface="Calibri"/>
                <a:sym typeface="Calibri"/>
              </a:rPr>
              <a:t>Call to Action for Leaders</a:t>
            </a:r>
            <a:endParaRPr/>
          </a:p>
        </p:txBody>
      </p:sp>
      <p:sp>
        <p:nvSpPr>
          <p:cNvPr id="720" name="Google Shape;720;p37"/>
          <p:cNvSpPr txBox="1"/>
          <p:nvPr/>
        </p:nvSpPr>
        <p:spPr>
          <a:xfrm>
            <a:off x="4329605" y="3199993"/>
            <a:ext cx="13792200" cy="514448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lnSpc>
                <a:spcPct val="90000"/>
              </a:lnSpc>
              <a:spcBef>
                <a:spcPts val="0"/>
              </a:spcBef>
              <a:spcAft>
                <a:spcPts val="0"/>
              </a:spcAft>
              <a:buNone/>
            </a:pPr>
            <a:r>
              <a:rPr b="1" lang="en-US" sz="2800">
                <a:solidFill>
                  <a:schemeClr val="dk1"/>
                </a:solidFill>
                <a:latin typeface="Phetsarath"/>
                <a:ea typeface="Phetsarath"/>
                <a:cs typeface="Phetsarath"/>
                <a:sym typeface="Phetsarath"/>
              </a:rPr>
              <a:t>1. Engagement and collaboration</a:t>
            </a:r>
            <a:endParaRPr/>
          </a:p>
          <a:p>
            <a:pPr indent="0" lvl="0" marL="0" marR="0" rtl="0" algn="just">
              <a:lnSpc>
                <a:spcPct val="90000"/>
              </a:lnSpc>
              <a:spcBef>
                <a:spcPts val="0"/>
              </a:spcBef>
              <a:spcAft>
                <a:spcPts val="0"/>
              </a:spcAft>
              <a:buNone/>
            </a:pPr>
            <a:r>
              <a:rPr lang="en-US" sz="2800">
                <a:solidFill>
                  <a:schemeClr val="dk1"/>
                </a:solidFill>
                <a:latin typeface="Phetsarath"/>
                <a:ea typeface="Phetsarath"/>
                <a:cs typeface="Phetsarath"/>
                <a:sym typeface="Phetsarath"/>
              </a:rPr>
              <a:t>- Encourage leaders to actively participate in and champion digital 	transformation efforts.</a:t>
            </a:r>
            <a:endParaRPr/>
          </a:p>
          <a:p>
            <a:pPr indent="0" lvl="0" marL="0" marR="0" rtl="0" algn="just">
              <a:lnSpc>
                <a:spcPct val="90000"/>
              </a:lnSpc>
              <a:spcBef>
                <a:spcPts val="0"/>
              </a:spcBef>
              <a:spcAft>
                <a:spcPts val="0"/>
              </a:spcAft>
              <a:buNone/>
            </a:pPr>
            <a:r>
              <a:rPr lang="en-US" sz="2800">
                <a:solidFill>
                  <a:schemeClr val="dk1"/>
                </a:solidFill>
                <a:latin typeface="Phetsarath"/>
                <a:ea typeface="Phetsarath"/>
                <a:cs typeface="Phetsarath"/>
                <a:sym typeface="Phetsarath"/>
              </a:rPr>
              <a:t>- Highlight the role of leadership in driving change and creating a vision for the future</a:t>
            </a:r>
            <a:endParaRPr/>
          </a:p>
          <a:p>
            <a:pPr indent="0" lvl="0" marL="0" marR="0" rtl="0" algn="just">
              <a:lnSpc>
                <a:spcPct val="90000"/>
              </a:lnSpc>
              <a:spcBef>
                <a:spcPts val="0"/>
              </a:spcBef>
              <a:spcAft>
                <a:spcPts val="0"/>
              </a:spcAft>
              <a:buNone/>
            </a:pPr>
            <a:r>
              <a:rPr lang="en-US" sz="2800">
                <a:solidFill>
                  <a:schemeClr val="dk1"/>
                </a:solidFill>
                <a:latin typeface="Phetsarath"/>
                <a:ea typeface="Phetsarath"/>
                <a:cs typeface="Phetsarath"/>
                <a:sym typeface="Phetsarath"/>
              </a:rPr>
              <a:t>- Emphasize the importance of collaboration across departments and sectors to achieve 		transformation goals.</a:t>
            </a:r>
            <a:endParaRPr/>
          </a:p>
          <a:p>
            <a:pPr indent="0" lvl="0" marL="0" marR="0" rtl="0" algn="l">
              <a:lnSpc>
                <a:spcPct val="90000"/>
              </a:lnSpc>
              <a:spcBef>
                <a:spcPts val="0"/>
              </a:spcBef>
              <a:spcAft>
                <a:spcPts val="0"/>
              </a:spcAft>
              <a:buNone/>
            </a:pPr>
            <a:r>
              <a:t/>
            </a:r>
            <a:endParaRPr b="1" sz="2800">
              <a:solidFill>
                <a:schemeClr val="dk1"/>
              </a:solidFill>
              <a:latin typeface="Phetsarath"/>
              <a:ea typeface="Phetsarath"/>
              <a:cs typeface="Phetsarath"/>
              <a:sym typeface="Phetsarath"/>
            </a:endParaRPr>
          </a:p>
          <a:p>
            <a:pPr indent="0" lvl="0" marL="0" marR="0" rtl="0" algn="l">
              <a:lnSpc>
                <a:spcPct val="90000"/>
              </a:lnSpc>
              <a:spcBef>
                <a:spcPts val="0"/>
              </a:spcBef>
              <a:spcAft>
                <a:spcPts val="0"/>
              </a:spcAft>
              <a:buNone/>
            </a:pPr>
            <a:r>
              <a:rPr b="1" lang="en-US" sz="2800">
                <a:solidFill>
                  <a:schemeClr val="dk1"/>
                </a:solidFill>
                <a:latin typeface="Phetsarath"/>
                <a:ea typeface="Phetsarath"/>
                <a:cs typeface="Phetsarath"/>
                <a:sym typeface="Phetsarath"/>
              </a:rPr>
              <a:t>2. Leadership Development</a:t>
            </a:r>
            <a:endParaRPr/>
          </a:p>
          <a:p>
            <a:pPr indent="0" lvl="0" marL="0" marR="0" rtl="0" algn="just">
              <a:lnSpc>
                <a:spcPct val="90000"/>
              </a:lnSpc>
              <a:spcBef>
                <a:spcPts val="0"/>
              </a:spcBef>
              <a:spcAft>
                <a:spcPts val="0"/>
              </a:spcAft>
              <a:buNone/>
            </a:pPr>
            <a:r>
              <a:rPr lang="en-US" sz="2800">
                <a:solidFill>
                  <a:schemeClr val="dk1"/>
                </a:solidFill>
                <a:latin typeface="Phetsarath"/>
                <a:ea typeface="Phetsarath"/>
                <a:cs typeface="Phetsarath"/>
                <a:sym typeface="Phetsarath"/>
              </a:rPr>
              <a:t>- Develop training programs specifically designed to equip leaders with the skills needed for   digital transformation.</a:t>
            </a:r>
            <a:endParaRPr/>
          </a:p>
          <a:p>
            <a:pPr indent="0" lvl="0" marL="0" marR="0" rtl="0" algn="just">
              <a:lnSpc>
                <a:spcPct val="90000"/>
              </a:lnSpc>
              <a:spcBef>
                <a:spcPts val="0"/>
              </a:spcBef>
              <a:spcAft>
                <a:spcPts val="0"/>
              </a:spcAft>
              <a:buNone/>
            </a:pPr>
            <a:r>
              <a:rPr lang="en-US" sz="2800">
                <a:solidFill>
                  <a:schemeClr val="dk1"/>
                </a:solidFill>
                <a:latin typeface="Phetsarath"/>
                <a:ea typeface="Phetsarath"/>
                <a:cs typeface="Phetsarath"/>
                <a:sym typeface="Phetsarath"/>
              </a:rPr>
              <a:t>- Focus on strategic thinking, change management, and technological literacy.</a:t>
            </a:r>
            <a:endParaRPr/>
          </a:p>
          <a:p>
            <a:pPr indent="0" lvl="0" marL="0" marR="0" rtl="0" algn="just">
              <a:lnSpc>
                <a:spcPct val="90000"/>
              </a:lnSpc>
              <a:spcBef>
                <a:spcPts val="0"/>
              </a:spcBef>
              <a:spcAft>
                <a:spcPts val="0"/>
              </a:spcAft>
              <a:buNone/>
            </a:pPr>
            <a:r>
              <a:rPr lang="en-US" sz="2800">
                <a:solidFill>
                  <a:schemeClr val="dk1"/>
                </a:solidFill>
                <a:latin typeface="Phetsarath"/>
                <a:ea typeface="Phetsarath"/>
                <a:cs typeface="Phetsarath"/>
                <a:sym typeface="Phetsarath"/>
              </a:rPr>
              <a:t>- Encourage mentorship opportunities where experienced leaders guide others through the complexities of digital initiatives.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4" name="Shape 724"/>
        <p:cNvGrpSpPr/>
        <p:nvPr/>
      </p:nvGrpSpPr>
      <p:grpSpPr>
        <a:xfrm>
          <a:off x="0" y="0"/>
          <a:ext cx="0" cy="0"/>
          <a:chOff x="0" y="0"/>
          <a:chExt cx="0" cy="0"/>
        </a:xfrm>
      </p:grpSpPr>
      <p:sp>
        <p:nvSpPr>
          <p:cNvPr id="725" name="Google Shape;725;p38"/>
          <p:cNvSpPr/>
          <p:nvPr/>
        </p:nvSpPr>
        <p:spPr>
          <a:xfrm>
            <a:off x="0" y="172303"/>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726" name="Google Shape;726;p38"/>
          <p:cNvGrpSpPr/>
          <p:nvPr/>
        </p:nvGrpSpPr>
        <p:grpSpPr>
          <a:xfrm rot="1856417">
            <a:off x="1652615" y="-2000734"/>
            <a:ext cx="970722" cy="5643002"/>
            <a:chOff x="0" y="-28575"/>
            <a:chExt cx="302828" cy="1760398"/>
          </a:xfrm>
        </p:grpSpPr>
        <p:sp>
          <p:nvSpPr>
            <p:cNvPr id="727" name="Google Shape;727;p38"/>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728" name="Google Shape;728;p38"/>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29" name="Google Shape;729;p38"/>
          <p:cNvGrpSpPr/>
          <p:nvPr/>
        </p:nvGrpSpPr>
        <p:grpSpPr>
          <a:xfrm rot="1840381">
            <a:off x="-620262" y="-3198031"/>
            <a:ext cx="2670520" cy="18204053"/>
            <a:chOff x="0" y="-28575"/>
            <a:chExt cx="1276957" cy="5678958"/>
          </a:xfrm>
        </p:grpSpPr>
        <p:sp>
          <p:nvSpPr>
            <p:cNvPr id="730" name="Google Shape;730;p38"/>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731" name="Google Shape;731;p38"/>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32" name="Google Shape;732;p38"/>
          <p:cNvGrpSpPr/>
          <p:nvPr/>
        </p:nvGrpSpPr>
        <p:grpSpPr>
          <a:xfrm rot="-1788554">
            <a:off x="-52895" y="320892"/>
            <a:ext cx="2835486" cy="12987878"/>
            <a:chOff x="0" y="-28575"/>
            <a:chExt cx="1174900" cy="4051714"/>
          </a:xfrm>
        </p:grpSpPr>
        <p:sp>
          <p:nvSpPr>
            <p:cNvPr id="733" name="Google Shape;733;p38"/>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734" name="Google Shape;734;p38"/>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35" name="Google Shape;735;p38"/>
          <p:cNvGrpSpPr/>
          <p:nvPr/>
        </p:nvGrpSpPr>
        <p:grpSpPr>
          <a:xfrm>
            <a:off x="783779" y="8190502"/>
            <a:ext cx="896410" cy="833382"/>
            <a:chOff x="0" y="-57150"/>
            <a:chExt cx="812800" cy="755650"/>
          </a:xfrm>
        </p:grpSpPr>
        <p:sp>
          <p:nvSpPr>
            <p:cNvPr id="736" name="Google Shape;736;p38"/>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737" name="Google Shape;737;p38"/>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38" name="Google Shape;738;p38"/>
          <p:cNvGrpSpPr/>
          <p:nvPr/>
        </p:nvGrpSpPr>
        <p:grpSpPr>
          <a:xfrm>
            <a:off x="-324674" y="-339738"/>
            <a:ext cx="18943852" cy="1199787"/>
            <a:chOff x="0" y="-57150"/>
            <a:chExt cx="4989327" cy="315993"/>
          </a:xfrm>
        </p:grpSpPr>
        <p:sp>
          <p:nvSpPr>
            <p:cNvPr id="739" name="Google Shape;739;p38"/>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740" name="Google Shape;740;p38"/>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741" name="Google Shape;741;p38"/>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742" name="Google Shape;742;p38"/>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743" name="Google Shape;743;p38"/>
          <p:cNvSpPr txBox="1"/>
          <p:nvPr/>
        </p:nvSpPr>
        <p:spPr>
          <a:xfrm>
            <a:off x="6400800" y="1333500"/>
            <a:ext cx="9069931" cy="838200"/>
          </a:xfrm>
          <a:prstGeom prst="rect">
            <a:avLst/>
          </a:prstGeom>
          <a:noFill/>
          <a:ln>
            <a:noFill/>
          </a:ln>
        </p:spPr>
        <p:txBody>
          <a:bodyPr anchorCtr="0" anchor="t" bIns="0" lIns="0" spcFirstLastPara="1" rIns="0" wrap="square" tIns="0">
            <a:normAutofit/>
          </a:bodyPr>
          <a:lstStyle/>
          <a:p>
            <a:pPr indent="0" lvl="0" marL="0" marR="0" rtl="0" algn="ctr">
              <a:spcBef>
                <a:spcPts val="0"/>
              </a:spcBef>
              <a:spcAft>
                <a:spcPts val="0"/>
              </a:spcAft>
              <a:buClr>
                <a:schemeClr val="lt1"/>
              </a:buClr>
              <a:buSzPts val="4800"/>
              <a:buFont typeface="Calibri"/>
              <a:buNone/>
            </a:pPr>
            <a:r>
              <a:rPr b="1" lang="en-US" sz="4400">
                <a:solidFill>
                  <a:schemeClr val="dk1"/>
                </a:solidFill>
                <a:latin typeface="Calibri"/>
                <a:ea typeface="Calibri"/>
                <a:cs typeface="Calibri"/>
                <a:sym typeface="Calibri"/>
              </a:rPr>
              <a:t>Call to Action for Leaders</a:t>
            </a:r>
            <a:endParaRPr/>
          </a:p>
        </p:txBody>
      </p:sp>
      <p:sp>
        <p:nvSpPr>
          <p:cNvPr id="744" name="Google Shape;744;p38"/>
          <p:cNvSpPr txBox="1"/>
          <p:nvPr/>
        </p:nvSpPr>
        <p:spPr>
          <a:xfrm>
            <a:off x="4267200" y="2971451"/>
            <a:ext cx="13944600" cy="6286849"/>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0"/>
              </a:spcBef>
              <a:spcAft>
                <a:spcPts val="0"/>
              </a:spcAft>
              <a:buNone/>
            </a:pPr>
            <a:r>
              <a:rPr b="1" lang="en-US" sz="2800">
                <a:solidFill>
                  <a:schemeClr val="dk1"/>
                </a:solidFill>
                <a:latin typeface="Phetsarath"/>
                <a:ea typeface="Phetsarath"/>
                <a:cs typeface="Phetsarath"/>
                <a:sym typeface="Phetsarath"/>
              </a:rPr>
              <a:t>3. Align Digital Transformation with Organizational Goals</a:t>
            </a:r>
            <a:endParaRPr/>
          </a:p>
          <a:p>
            <a:pPr indent="-457200" lvl="0" marL="457200" marR="0" rtl="0" algn="just">
              <a:lnSpc>
                <a:spcPct val="90000"/>
              </a:lnSpc>
              <a:spcBef>
                <a:spcPts val="0"/>
              </a:spcBef>
              <a:spcAft>
                <a:spcPts val="0"/>
              </a:spcAft>
              <a:buClr>
                <a:schemeClr val="lt1"/>
              </a:buClr>
              <a:buSzPts val="3900"/>
              <a:buFont typeface="Noto Sans Symbols"/>
              <a:buChar char="✔"/>
            </a:pPr>
            <a:r>
              <a:rPr lang="en-US" sz="2800">
                <a:solidFill>
                  <a:schemeClr val="dk1"/>
                </a:solidFill>
                <a:latin typeface="Phetsarath"/>
                <a:ea typeface="Phetsarath"/>
                <a:cs typeface="Phetsarath"/>
                <a:sym typeface="Phetsarath"/>
              </a:rPr>
              <a:t>- Ensure that digital initiatives align with the broader organizational strategy to maximize impact and relevance.</a:t>
            </a:r>
            <a:endParaRPr/>
          </a:p>
          <a:p>
            <a:pPr indent="-457200" lvl="0" marL="457200" marR="0" rtl="0" algn="just">
              <a:lnSpc>
                <a:spcPct val="90000"/>
              </a:lnSpc>
              <a:spcBef>
                <a:spcPts val="0"/>
              </a:spcBef>
              <a:spcAft>
                <a:spcPts val="0"/>
              </a:spcAft>
              <a:buClr>
                <a:schemeClr val="lt1"/>
              </a:buClr>
              <a:buSzPts val="3900"/>
              <a:buFont typeface="Noto Sans Symbols"/>
              <a:buChar char="✔"/>
            </a:pPr>
            <a:r>
              <a:rPr lang="en-US" sz="2800">
                <a:solidFill>
                  <a:schemeClr val="dk1"/>
                </a:solidFill>
                <a:latin typeface="Phetsarath"/>
                <a:ea typeface="Phetsarath"/>
                <a:cs typeface="Phetsarath"/>
                <a:sym typeface="Phetsarath"/>
              </a:rPr>
              <a:t>- Promote collaboration among various departments to create a cohesive approach to digital transformation.</a:t>
            </a:r>
            <a:endParaRPr/>
          </a:p>
          <a:p>
            <a:pPr indent="0" lvl="0" marL="0" marR="0" rtl="0" algn="l">
              <a:lnSpc>
                <a:spcPct val="90000"/>
              </a:lnSpc>
              <a:spcBef>
                <a:spcPts val="0"/>
              </a:spcBef>
              <a:spcAft>
                <a:spcPts val="0"/>
              </a:spcAft>
              <a:buNone/>
            </a:pPr>
            <a:r>
              <a:t/>
            </a:r>
            <a:endParaRPr b="1" sz="2800">
              <a:solidFill>
                <a:schemeClr val="dk1"/>
              </a:solidFill>
              <a:latin typeface="Phetsarath"/>
              <a:ea typeface="Phetsarath"/>
              <a:cs typeface="Phetsarath"/>
              <a:sym typeface="Phetsarath"/>
            </a:endParaRPr>
          </a:p>
          <a:p>
            <a:pPr indent="0" lvl="0" marL="0" marR="0" rtl="0" algn="l">
              <a:lnSpc>
                <a:spcPct val="90000"/>
              </a:lnSpc>
              <a:spcBef>
                <a:spcPts val="0"/>
              </a:spcBef>
              <a:spcAft>
                <a:spcPts val="0"/>
              </a:spcAft>
              <a:buNone/>
            </a:pPr>
            <a:r>
              <a:rPr b="1" lang="en-US" sz="2800">
                <a:solidFill>
                  <a:schemeClr val="dk1"/>
                </a:solidFill>
                <a:latin typeface="Phetsarath"/>
                <a:ea typeface="Phetsarath"/>
                <a:cs typeface="Phetsarath"/>
                <a:sym typeface="Phetsarath"/>
              </a:rPr>
              <a:t>4. Evolve Leadership Practices</a:t>
            </a:r>
            <a:endParaRPr/>
          </a:p>
          <a:p>
            <a:pPr indent="-457200" lvl="0" marL="457200" marR="0" rtl="0" algn="just">
              <a:lnSpc>
                <a:spcPct val="90000"/>
              </a:lnSpc>
              <a:spcBef>
                <a:spcPts val="0"/>
              </a:spcBef>
              <a:spcAft>
                <a:spcPts val="0"/>
              </a:spcAft>
              <a:buClr>
                <a:schemeClr val="lt1"/>
              </a:buClr>
              <a:buSzPts val="1900"/>
              <a:buFont typeface="Noto Sans Symbols"/>
              <a:buChar char="✔"/>
            </a:pPr>
            <a:r>
              <a:rPr b="1" lang="en-US" sz="2800">
                <a:solidFill>
                  <a:schemeClr val="dk1"/>
                </a:solidFill>
                <a:latin typeface="Phetsarath"/>
                <a:ea typeface="Phetsarath"/>
                <a:cs typeface="Phetsarath"/>
                <a:sym typeface="Phetsarath"/>
              </a:rPr>
              <a:t>- </a:t>
            </a:r>
            <a:r>
              <a:rPr lang="en-US" sz="2800">
                <a:solidFill>
                  <a:schemeClr val="dk1"/>
                </a:solidFill>
                <a:latin typeface="Phetsarath"/>
                <a:ea typeface="Phetsarath"/>
                <a:cs typeface="Phetsarath"/>
                <a:sym typeface="Phetsarath"/>
              </a:rPr>
              <a:t>Explore how leadership practices will continue to evolve as technology and organizational needs change</a:t>
            </a:r>
            <a:endParaRPr/>
          </a:p>
          <a:p>
            <a:pPr indent="-457200" lvl="0" marL="457200" marR="0" rtl="0" algn="just">
              <a:lnSpc>
                <a:spcPct val="90000"/>
              </a:lnSpc>
              <a:spcBef>
                <a:spcPts val="0"/>
              </a:spcBef>
              <a:spcAft>
                <a:spcPts val="0"/>
              </a:spcAft>
              <a:buClr>
                <a:schemeClr val="lt1"/>
              </a:buClr>
              <a:buSzPts val="1900"/>
              <a:buFont typeface="Noto Sans Symbols"/>
              <a:buChar char="✔"/>
            </a:pPr>
            <a:r>
              <a:rPr lang="en-US" sz="2800">
                <a:solidFill>
                  <a:schemeClr val="dk1"/>
                </a:solidFill>
                <a:latin typeface="Phetsarath"/>
                <a:ea typeface="Phetsarath"/>
                <a:cs typeface="Phetsarath"/>
                <a:sym typeface="Phetsarath"/>
              </a:rPr>
              <a:t>- Emphasize the importance of staying informed about trends and innovations in digital leadership.</a:t>
            </a:r>
            <a:endParaRPr/>
          </a:p>
          <a:p>
            <a:pPr indent="0" lvl="0" marL="0" marR="0" rtl="0" algn="l">
              <a:lnSpc>
                <a:spcPct val="90000"/>
              </a:lnSpc>
              <a:spcBef>
                <a:spcPts val="0"/>
              </a:spcBef>
              <a:spcAft>
                <a:spcPts val="0"/>
              </a:spcAft>
              <a:buNone/>
            </a:pPr>
            <a:r>
              <a:t/>
            </a:r>
            <a:endParaRPr b="1" sz="2800">
              <a:solidFill>
                <a:schemeClr val="dk1"/>
              </a:solidFill>
              <a:latin typeface="Phetsarath"/>
              <a:ea typeface="Phetsarath"/>
              <a:cs typeface="Phetsarath"/>
              <a:sym typeface="Phetsarath"/>
            </a:endParaRPr>
          </a:p>
          <a:p>
            <a:pPr indent="0" lvl="0" marL="0" marR="0" rtl="0" algn="l">
              <a:lnSpc>
                <a:spcPct val="90000"/>
              </a:lnSpc>
              <a:spcBef>
                <a:spcPts val="0"/>
              </a:spcBef>
              <a:spcAft>
                <a:spcPts val="0"/>
              </a:spcAft>
              <a:buNone/>
            </a:pPr>
            <a:r>
              <a:rPr b="1" lang="en-US" sz="2800">
                <a:solidFill>
                  <a:schemeClr val="dk1"/>
                </a:solidFill>
                <a:latin typeface="Phetsarath"/>
                <a:ea typeface="Phetsarath"/>
                <a:cs typeface="Phetsarath"/>
                <a:sym typeface="Phetsarath"/>
              </a:rPr>
              <a:t>5. Commitment to Excellence</a:t>
            </a:r>
            <a:endParaRPr sz="2800">
              <a:solidFill>
                <a:schemeClr val="dk1"/>
              </a:solidFill>
              <a:latin typeface="Phetsarath"/>
              <a:ea typeface="Phetsarath"/>
              <a:cs typeface="Phetsarath"/>
              <a:sym typeface="Phetsarath"/>
            </a:endParaRPr>
          </a:p>
          <a:p>
            <a:pPr indent="-457200" lvl="1" marL="457200" marR="0" rtl="0" algn="just">
              <a:lnSpc>
                <a:spcPct val="90000"/>
              </a:lnSpc>
              <a:spcBef>
                <a:spcPts val="998"/>
              </a:spcBef>
              <a:spcAft>
                <a:spcPts val="0"/>
              </a:spcAft>
              <a:buClr>
                <a:schemeClr val="lt1"/>
              </a:buClr>
              <a:buSzPts val="1500"/>
              <a:buFont typeface="Arial"/>
              <a:buChar char="•"/>
            </a:pPr>
            <a:r>
              <a:rPr b="0" i="0" lang="en-US" sz="2800" u="none" cap="none" strike="noStrike">
                <a:solidFill>
                  <a:schemeClr val="dk1"/>
                </a:solidFill>
                <a:latin typeface="Phetsarath"/>
                <a:ea typeface="Phetsarath"/>
                <a:cs typeface="Phetsarath"/>
                <a:sym typeface="Phetsarath"/>
              </a:rPr>
              <a:t>- Reinforce the commitment to excellence in digital leadership and the continuous pursuit of improvement in all aspects of digital transformation.</a:t>
            </a:r>
            <a:endParaRPr/>
          </a:p>
          <a:p>
            <a:pPr indent="0" lvl="1" marL="0" marR="0" rtl="0" algn="l">
              <a:lnSpc>
                <a:spcPct val="90000"/>
              </a:lnSpc>
              <a:spcBef>
                <a:spcPts val="0"/>
              </a:spcBef>
              <a:spcAft>
                <a:spcPts val="0"/>
              </a:spcAft>
              <a:buNone/>
            </a:pPr>
            <a:r>
              <a:t/>
            </a:r>
            <a:endParaRPr b="0" i="0" sz="1800" u="none" cap="none" strike="noStrike">
              <a:solidFill>
                <a:schemeClr val="dk1"/>
              </a:solidFill>
              <a:latin typeface="Avenir"/>
              <a:ea typeface="Avenir"/>
              <a:cs typeface="Avenir"/>
              <a:sym typeface="Aveni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8" name="Shape 748"/>
        <p:cNvGrpSpPr/>
        <p:nvPr/>
      </p:nvGrpSpPr>
      <p:grpSpPr>
        <a:xfrm>
          <a:off x="0" y="0"/>
          <a:ext cx="0" cy="0"/>
          <a:chOff x="0" y="0"/>
          <a:chExt cx="0" cy="0"/>
        </a:xfrm>
      </p:grpSpPr>
      <p:sp>
        <p:nvSpPr>
          <p:cNvPr id="749" name="Google Shape;749;p39"/>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750" name="Google Shape;750;p39"/>
          <p:cNvGrpSpPr/>
          <p:nvPr/>
        </p:nvGrpSpPr>
        <p:grpSpPr>
          <a:xfrm rot="1856417">
            <a:off x="1652615" y="-2000734"/>
            <a:ext cx="970722" cy="5643002"/>
            <a:chOff x="0" y="-28575"/>
            <a:chExt cx="302828" cy="1760398"/>
          </a:xfrm>
        </p:grpSpPr>
        <p:sp>
          <p:nvSpPr>
            <p:cNvPr id="751" name="Google Shape;751;p39"/>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752" name="Google Shape;752;p39"/>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53" name="Google Shape;753;p39"/>
          <p:cNvGrpSpPr/>
          <p:nvPr/>
        </p:nvGrpSpPr>
        <p:grpSpPr>
          <a:xfrm rot="1840381">
            <a:off x="-592754" y="-3298333"/>
            <a:ext cx="2277286" cy="18204053"/>
            <a:chOff x="0" y="-28575"/>
            <a:chExt cx="1276957" cy="5678958"/>
          </a:xfrm>
        </p:grpSpPr>
        <p:sp>
          <p:nvSpPr>
            <p:cNvPr id="754" name="Google Shape;754;p39"/>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755" name="Google Shape;755;p39"/>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56" name="Google Shape;756;p39"/>
          <p:cNvGrpSpPr/>
          <p:nvPr/>
        </p:nvGrpSpPr>
        <p:grpSpPr>
          <a:xfrm rot="-1788554">
            <a:off x="-397672" y="696495"/>
            <a:ext cx="3004980" cy="12987878"/>
            <a:chOff x="0" y="-28575"/>
            <a:chExt cx="1174900" cy="4051714"/>
          </a:xfrm>
        </p:grpSpPr>
        <p:sp>
          <p:nvSpPr>
            <p:cNvPr id="757" name="Google Shape;757;p39"/>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758" name="Google Shape;758;p39"/>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59" name="Google Shape;759;p39"/>
          <p:cNvGrpSpPr/>
          <p:nvPr/>
        </p:nvGrpSpPr>
        <p:grpSpPr>
          <a:xfrm>
            <a:off x="783779" y="8190502"/>
            <a:ext cx="896410" cy="833382"/>
            <a:chOff x="0" y="-57150"/>
            <a:chExt cx="812800" cy="755650"/>
          </a:xfrm>
        </p:grpSpPr>
        <p:sp>
          <p:nvSpPr>
            <p:cNvPr id="760" name="Google Shape;760;p39"/>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761" name="Google Shape;761;p39"/>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62" name="Google Shape;762;p39"/>
          <p:cNvGrpSpPr/>
          <p:nvPr/>
        </p:nvGrpSpPr>
        <p:grpSpPr>
          <a:xfrm>
            <a:off x="-324674" y="-339738"/>
            <a:ext cx="18943852" cy="1199787"/>
            <a:chOff x="0" y="-57150"/>
            <a:chExt cx="4989327" cy="315993"/>
          </a:xfrm>
        </p:grpSpPr>
        <p:sp>
          <p:nvSpPr>
            <p:cNvPr id="763" name="Google Shape;763;p39"/>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764" name="Google Shape;764;p39"/>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765" name="Google Shape;765;p39"/>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766" name="Google Shape;766;p39"/>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767" name="Google Shape;767;p39"/>
          <p:cNvSpPr txBox="1"/>
          <p:nvPr/>
        </p:nvSpPr>
        <p:spPr>
          <a:xfrm>
            <a:off x="7866518" y="837191"/>
            <a:ext cx="4020681" cy="890587"/>
          </a:xfrm>
          <a:prstGeom prst="rect">
            <a:avLst/>
          </a:prstGeom>
          <a:noFill/>
          <a:ln>
            <a:noFill/>
          </a:ln>
        </p:spPr>
        <p:txBody>
          <a:bodyPr anchorCtr="0" anchor="t" bIns="0" lIns="0" spcFirstLastPara="1" rIns="0" wrap="square" tIns="0">
            <a:normAutofit fontScale="97500"/>
          </a:bodyPr>
          <a:lstStyle/>
          <a:p>
            <a:pPr indent="0" lvl="0" marL="0" marR="0" rtl="0" algn="ctr">
              <a:spcBef>
                <a:spcPts val="0"/>
              </a:spcBef>
              <a:spcAft>
                <a:spcPts val="0"/>
              </a:spcAft>
              <a:buClr>
                <a:schemeClr val="lt1"/>
              </a:buClr>
              <a:buSzPct val="100470"/>
              <a:buFont typeface="Arial"/>
              <a:buNone/>
            </a:pPr>
            <a:r>
              <a:rPr b="1" lang="en-US" sz="4900">
                <a:solidFill>
                  <a:schemeClr val="dk1"/>
                </a:solidFill>
                <a:latin typeface="Arial"/>
                <a:ea typeface="Arial"/>
                <a:cs typeface="Arial"/>
                <a:sym typeface="Arial"/>
              </a:rPr>
              <a:t>Conclusion</a:t>
            </a:r>
            <a:r>
              <a:rPr b="1" lang="en-US" sz="4400">
                <a:solidFill>
                  <a:schemeClr val="dk1"/>
                </a:solidFill>
                <a:latin typeface="Calibri"/>
                <a:ea typeface="Calibri"/>
                <a:cs typeface="Calibri"/>
                <a:sym typeface="Calibri"/>
              </a:rPr>
              <a:t> </a:t>
            </a:r>
            <a:endParaRPr/>
          </a:p>
        </p:txBody>
      </p:sp>
      <p:sp>
        <p:nvSpPr>
          <p:cNvPr id="768" name="Google Shape;768;p39"/>
          <p:cNvSpPr txBox="1"/>
          <p:nvPr/>
        </p:nvSpPr>
        <p:spPr>
          <a:xfrm>
            <a:off x="4158352" y="2290538"/>
            <a:ext cx="12877800" cy="698652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Clr>
                <a:schemeClr val="dk1"/>
              </a:buClr>
              <a:buSzPts val="2800"/>
              <a:buFont typeface="Arial"/>
              <a:buNone/>
            </a:pPr>
            <a:r>
              <a:rPr lang="en-US" sz="2800">
                <a:solidFill>
                  <a:schemeClr val="dk1"/>
                </a:solidFill>
                <a:latin typeface="Arial"/>
                <a:ea typeface="Arial"/>
                <a:cs typeface="Arial"/>
                <a:sym typeface="Arial"/>
              </a:rPr>
              <a:t>This module provided key insights into what drives successful digital transformation. Here are 10 essential takeaways that leaders need to keep in mind:</a:t>
            </a:r>
            <a:endParaRPr/>
          </a:p>
          <a:p>
            <a:pPr indent="-177800" lvl="0" marL="0" marR="0" rtl="0" algn="just">
              <a:spcBef>
                <a:spcPts val="0"/>
              </a:spcBef>
              <a:spcAft>
                <a:spcPts val="0"/>
              </a:spcAft>
              <a:buClr>
                <a:schemeClr val="dk1"/>
              </a:buClr>
              <a:buSzPts val="2800"/>
              <a:buFont typeface="Calibri"/>
              <a:buAutoNum type="arabicPeriod"/>
            </a:pPr>
            <a:r>
              <a:rPr b="1" lang="en-US" sz="2800">
                <a:solidFill>
                  <a:schemeClr val="dk1"/>
                </a:solidFill>
                <a:latin typeface="Arial"/>
                <a:ea typeface="Arial"/>
                <a:cs typeface="Arial"/>
                <a:sym typeface="Arial"/>
              </a:rPr>
              <a:t>Digital Transformation is a Strategic Imperative.</a:t>
            </a:r>
            <a:r>
              <a:rPr lang="en-US" sz="2800">
                <a:solidFill>
                  <a:schemeClr val="dk1"/>
                </a:solidFill>
                <a:latin typeface="Arial"/>
                <a:ea typeface="Arial"/>
                <a:cs typeface="Arial"/>
                <a:sym typeface="Arial"/>
              </a:rPr>
              <a:t> It’s no longer optional. Organizations must adopt digital technologies to boost efficiency, improve customer experience, and stay competitive. This starts with a clear, aligned vision between technology and business goals.</a:t>
            </a:r>
            <a:endParaRPr/>
          </a:p>
          <a:p>
            <a:pPr indent="0" lvl="0" marL="0" marR="0" rtl="0" algn="just">
              <a:spcBef>
                <a:spcPts val="0"/>
              </a:spcBef>
              <a:spcAft>
                <a:spcPts val="0"/>
              </a:spcAft>
              <a:buClr>
                <a:schemeClr val="dk1"/>
              </a:buClr>
              <a:buSzPts val="2800"/>
              <a:buFont typeface="Calibri"/>
              <a:buNone/>
            </a:pPr>
            <a:r>
              <a:t/>
            </a:r>
            <a:endParaRPr sz="2800">
              <a:solidFill>
                <a:schemeClr val="dk1"/>
              </a:solidFill>
              <a:latin typeface="Arial"/>
              <a:ea typeface="Arial"/>
              <a:cs typeface="Arial"/>
              <a:sym typeface="Arial"/>
            </a:endParaRPr>
          </a:p>
          <a:p>
            <a:pPr indent="-177800" lvl="0" marL="0" marR="0" rtl="0" algn="just">
              <a:spcBef>
                <a:spcPts val="0"/>
              </a:spcBef>
              <a:spcAft>
                <a:spcPts val="0"/>
              </a:spcAft>
              <a:buClr>
                <a:schemeClr val="dk1"/>
              </a:buClr>
              <a:buSzPts val="2800"/>
              <a:buFont typeface="Calibri"/>
              <a:buAutoNum type="arabicPeriod"/>
            </a:pPr>
            <a:r>
              <a:rPr b="1" lang="en-US" sz="2800">
                <a:solidFill>
                  <a:schemeClr val="dk1"/>
                </a:solidFill>
                <a:latin typeface="Arial"/>
                <a:ea typeface="Arial"/>
                <a:cs typeface="Arial"/>
                <a:sym typeface="Arial"/>
              </a:rPr>
              <a:t>Leadership is Critical.</a:t>
            </a:r>
            <a:r>
              <a:rPr lang="en-US" sz="2800">
                <a:solidFill>
                  <a:schemeClr val="dk1"/>
                </a:solidFill>
                <a:latin typeface="Arial"/>
                <a:ea typeface="Arial"/>
                <a:cs typeface="Arial"/>
                <a:sym typeface="Arial"/>
              </a:rPr>
              <a:t> Digital transformation isn’t just about technology—it’s about people. Leaders must be visionary, adaptable, and capable of managing change. Building trust, collaboration, and a learning culture is key.</a:t>
            </a:r>
            <a:endParaRPr/>
          </a:p>
          <a:p>
            <a:pPr indent="0" lvl="0" marL="0" marR="0" rtl="0" algn="just">
              <a:spcBef>
                <a:spcPts val="0"/>
              </a:spcBef>
              <a:spcAft>
                <a:spcPts val="0"/>
              </a:spcAft>
              <a:buClr>
                <a:schemeClr val="dk1"/>
              </a:buClr>
              <a:buSzPts val="2800"/>
              <a:buFont typeface="Calibri"/>
              <a:buNone/>
            </a:pPr>
            <a:r>
              <a:t/>
            </a:r>
            <a:endParaRPr sz="2800">
              <a:solidFill>
                <a:schemeClr val="dk1"/>
              </a:solidFill>
              <a:latin typeface="Arial"/>
              <a:ea typeface="Arial"/>
              <a:cs typeface="Arial"/>
              <a:sym typeface="Arial"/>
            </a:endParaRPr>
          </a:p>
          <a:p>
            <a:pPr indent="-177800" lvl="0" marL="0" marR="0" rtl="0" algn="just">
              <a:spcBef>
                <a:spcPts val="0"/>
              </a:spcBef>
              <a:spcAft>
                <a:spcPts val="0"/>
              </a:spcAft>
              <a:buClr>
                <a:schemeClr val="dk1"/>
              </a:buClr>
              <a:buSzPts val="2800"/>
              <a:buFont typeface="Calibri"/>
              <a:buAutoNum type="arabicPeriod"/>
            </a:pPr>
            <a:r>
              <a:rPr b="1" lang="en-US" sz="2800">
                <a:solidFill>
                  <a:schemeClr val="dk1"/>
                </a:solidFill>
                <a:latin typeface="Arial"/>
                <a:ea typeface="Arial"/>
                <a:cs typeface="Arial"/>
                <a:sym typeface="Arial"/>
              </a:rPr>
              <a:t>Technology is the Driver of Change.</a:t>
            </a:r>
            <a:r>
              <a:rPr lang="en-US" sz="2800">
                <a:solidFill>
                  <a:schemeClr val="dk1"/>
                </a:solidFill>
                <a:latin typeface="Arial"/>
                <a:ea typeface="Arial"/>
                <a:cs typeface="Arial"/>
                <a:sym typeface="Arial"/>
              </a:rPr>
              <a:t> Innovations like AI, IoT, and cloud computing are transforming business models. Leaders must stay informed and ensure that technology is carefully selected, integrated, and supported by training.</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2" name="Shape 772"/>
        <p:cNvGrpSpPr/>
        <p:nvPr/>
      </p:nvGrpSpPr>
      <p:grpSpPr>
        <a:xfrm>
          <a:off x="0" y="0"/>
          <a:ext cx="0" cy="0"/>
          <a:chOff x="0" y="0"/>
          <a:chExt cx="0" cy="0"/>
        </a:xfrm>
      </p:grpSpPr>
      <p:sp>
        <p:nvSpPr>
          <p:cNvPr id="773" name="Google Shape;773;p40"/>
          <p:cNvSpPr/>
          <p:nvPr/>
        </p:nvSpPr>
        <p:spPr>
          <a:xfrm>
            <a:off x="0" y="121629"/>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774" name="Google Shape;774;p40"/>
          <p:cNvGrpSpPr/>
          <p:nvPr/>
        </p:nvGrpSpPr>
        <p:grpSpPr>
          <a:xfrm rot="1856417">
            <a:off x="1652615" y="-2000734"/>
            <a:ext cx="970722" cy="5643002"/>
            <a:chOff x="0" y="-28575"/>
            <a:chExt cx="302828" cy="1760398"/>
          </a:xfrm>
        </p:grpSpPr>
        <p:sp>
          <p:nvSpPr>
            <p:cNvPr id="775" name="Google Shape;775;p40"/>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776" name="Google Shape;776;p40"/>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77" name="Google Shape;777;p40"/>
          <p:cNvGrpSpPr/>
          <p:nvPr/>
        </p:nvGrpSpPr>
        <p:grpSpPr>
          <a:xfrm rot="1840381">
            <a:off x="-592754" y="-3298333"/>
            <a:ext cx="2277286" cy="18204053"/>
            <a:chOff x="0" y="-28575"/>
            <a:chExt cx="1276957" cy="5678958"/>
          </a:xfrm>
        </p:grpSpPr>
        <p:sp>
          <p:nvSpPr>
            <p:cNvPr id="778" name="Google Shape;778;p40"/>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779" name="Google Shape;779;p40"/>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80" name="Google Shape;780;p40"/>
          <p:cNvGrpSpPr/>
          <p:nvPr/>
        </p:nvGrpSpPr>
        <p:grpSpPr>
          <a:xfrm rot="-1788554">
            <a:off x="-397672" y="696495"/>
            <a:ext cx="3004980" cy="12987878"/>
            <a:chOff x="0" y="-28575"/>
            <a:chExt cx="1174900" cy="4051714"/>
          </a:xfrm>
        </p:grpSpPr>
        <p:sp>
          <p:nvSpPr>
            <p:cNvPr id="781" name="Google Shape;781;p40"/>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782" name="Google Shape;782;p40"/>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83" name="Google Shape;783;p40"/>
          <p:cNvGrpSpPr/>
          <p:nvPr/>
        </p:nvGrpSpPr>
        <p:grpSpPr>
          <a:xfrm>
            <a:off x="783779" y="8190502"/>
            <a:ext cx="896410" cy="833382"/>
            <a:chOff x="0" y="-57150"/>
            <a:chExt cx="812800" cy="755650"/>
          </a:xfrm>
        </p:grpSpPr>
        <p:sp>
          <p:nvSpPr>
            <p:cNvPr id="784" name="Google Shape;784;p40"/>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785" name="Google Shape;785;p40"/>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786" name="Google Shape;786;p40"/>
          <p:cNvGrpSpPr/>
          <p:nvPr/>
        </p:nvGrpSpPr>
        <p:grpSpPr>
          <a:xfrm>
            <a:off x="-324674" y="-339738"/>
            <a:ext cx="18943852" cy="1199787"/>
            <a:chOff x="0" y="-57150"/>
            <a:chExt cx="4989327" cy="315993"/>
          </a:xfrm>
        </p:grpSpPr>
        <p:sp>
          <p:nvSpPr>
            <p:cNvPr id="787" name="Google Shape;787;p40"/>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788" name="Google Shape;788;p40"/>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789" name="Google Shape;789;p40"/>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790" name="Google Shape;790;p40"/>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791" name="Google Shape;791;p40"/>
          <p:cNvSpPr txBox="1"/>
          <p:nvPr/>
        </p:nvSpPr>
        <p:spPr>
          <a:xfrm>
            <a:off x="7866518" y="837191"/>
            <a:ext cx="4020681" cy="890587"/>
          </a:xfrm>
          <a:prstGeom prst="rect">
            <a:avLst/>
          </a:prstGeom>
          <a:noFill/>
          <a:ln>
            <a:noFill/>
          </a:ln>
        </p:spPr>
        <p:txBody>
          <a:bodyPr anchorCtr="0" anchor="t" bIns="0" lIns="0" spcFirstLastPara="1" rIns="0" wrap="square" tIns="0">
            <a:normAutofit fontScale="97500"/>
          </a:bodyPr>
          <a:lstStyle/>
          <a:p>
            <a:pPr indent="0" lvl="0" marL="0" marR="0" rtl="0" algn="ctr">
              <a:spcBef>
                <a:spcPts val="0"/>
              </a:spcBef>
              <a:spcAft>
                <a:spcPts val="0"/>
              </a:spcAft>
              <a:buClr>
                <a:schemeClr val="lt1"/>
              </a:buClr>
              <a:buSzPct val="100470"/>
              <a:buFont typeface="Arial"/>
              <a:buNone/>
            </a:pPr>
            <a:r>
              <a:rPr b="1" lang="en-US" sz="4900">
                <a:solidFill>
                  <a:schemeClr val="dk1"/>
                </a:solidFill>
                <a:latin typeface="Arial"/>
                <a:ea typeface="Arial"/>
                <a:cs typeface="Arial"/>
                <a:sym typeface="Arial"/>
              </a:rPr>
              <a:t>Conclusion</a:t>
            </a:r>
            <a:r>
              <a:rPr b="1" lang="en-US" sz="4400">
                <a:solidFill>
                  <a:schemeClr val="dk1"/>
                </a:solidFill>
                <a:latin typeface="Calibri"/>
                <a:ea typeface="Calibri"/>
                <a:cs typeface="Calibri"/>
                <a:sym typeface="Calibri"/>
              </a:rPr>
              <a:t> </a:t>
            </a:r>
            <a:endParaRPr/>
          </a:p>
        </p:txBody>
      </p:sp>
      <p:sp>
        <p:nvSpPr>
          <p:cNvPr id="792" name="Google Shape;792;p40"/>
          <p:cNvSpPr txBox="1"/>
          <p:nvPr/>
        </p:nvSpPr>
        <p:spPr>
          <a:xfrm>
            <a:off x="3886200" y="2424172"/>
            <a:ext cx="14401800" cy="655564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2800">
                <a:solidFill>
                  <a:schemeClr val="dk1"/>
                </a:solidFill>
                <a:latin typeface="Arial"/>
                <a:ea typeface="Arial"/>
                <a:cs typeface="Arial"/>
                <a:sym typeface="Arial"/>
              </a:rPr>
              <a:t>4. Change Management is Essential.</a:t>
            </a:r>
            <a:r>
              <a:rPr lang="en-US" sz="2800">
                <a:solidFill>
                  <a:schemeClr val="dk1"/>
                </a:solidFill>
                <a:latin typeface="Arial"/>
                <a:ea typeface="Arial"/>
                <a:cs typeface="Arial"/>
                <a:sym typeface="Arial"/>
              </a:rPr>
              <a:t> Digital transformation often meets resistance. Leaders must communicate clearly, provide support, and guide employees through the emotional and practical aspects of change.</a:t>
            </a:r>
            <a:endParaRPr/>
          </a:p>
          <a:p>
            <a:pPr indent="0" lvl="0" marL="0" marR="0" rtl="0" algn="just">
              <a:spcBef>
                <a:spcPts val="0"/>
              </a:spcBef>
              <a:spcAft>
                <a:spcPts val="0"/>
              </a:spcAft>
              <a:buNone/>
            </a:pPr>
            <a:r>
              <a:t/>
            </a:r>
            <a:endParaRPr sz="2800">
              <a:solidFill>
                <a:schemeClr val="dk1"/>
              </a:solidFill>
              <a:latin typeface="Arial"/>
              <a:ea typeface="Arial"/>
              <a:cs typeface="Arial"/>
              <a:sym typeface="Arial"/>
            </a:endParaRPr>
          </a:p>
          <a:p>
            <a:pPr indent="0" lvl="0" marL="0" marR="0" rtl="0" algn="just">
              <a:spcBef>
                <a:spcPts val="0"/>
              </a:spcBef>
              <a:spcAft>
                <a:spcPts val="0"/>
              </a:spcAft>
              <a:buNone/>
            </a:pPr>
            <a:r>
              <a:rPr b="1" lang="en-US" sz="2800">
                <a:solidFill>
                  <a:schemeClr val="dk1"/>
                </a:solidFill>
                <a:latin typeface="Arial"/>
                <a:ea typeface="Arial"/>
                <a:cs typeface="Arial"/>
                <a:sym typeface="Arial"/>
              </a:rPr>
              <a:t>5. Culture and Leadership Must Align.</a:t>
            </a:r>
            <a:r>
              <a:rPr lang="en-US" sz="2800">
                <a:solidFill>
                  <a:schemeClr val="dk1"/>
                </a:solidFill>
                <a:latin typeface="Arial"/>
                <a:ea typeface="Arial"/>
                <a:cs typeface="Arial"/>
                <a:sym typeface="Arial"/>
              </a:rPr>
              <a:t> A digital-ready culture values collaboration, continuous learning, and openness. When leadership and culture align, organizations become more agile and resilient.</a:t>
            </a:r>
            <a:endParaRPr/>
          </a:p>
          <a:p>
            <a:pPr indent="0" lvl="0" marL="0" marR="0" rtl="0" algn="just">
              <a:spcBef>
                <a:spcPts val="0"/>
              </a:spcBef>
              <a:spcAft>
                <a:spcPts val="0"/>
              </a:spcAft>
              <a:buNone/>
            </a:pPr>
            <a:r>
              <a:t/>
            </a:r>
            <a:endParaRPr b="1" sz="2800">
              <a:solidFill>
                <a:schemeClr val="dk1"/>
              </a:solidFill>
              <a:latin typeface="Arial"/>
              <a:ea typeface="Arial"/>
              <a:cs typeface="Arial"/>
              <a:sym typeface="Arial"/>
            </a:endParaRPr>
          </a:p>
          <a:p>
            <a:pPr indent="0" lvl="0" marL="0" marR="0" rtl="0" algn="just">
              <a:spcBef>
                <a:spcPts val="0"/>
              </a:spcBef>
              <a:spcAft>
                <a:spcPts val="0"/>
              </a:spcAft>
              <a:buNone/>
            </a:pPr>
            <a:r>
              <a:rPr b="1" lang="en-US" sz="2800">
                <a:solidFill>
                  <a:schemeClr val="dk1"/>
                </a:solidFill>
                <a:latin typeface="Arial"/>
                <a:ea typeface="Arial"/>
                <a:cs typeface="Arial"/>
                <a:sym typeface="Arial"/>
              </a:rPr>
              <a:t>6. Governance and Risk Management Matter.</a:t>
            </a:r>
            <a:r>
              <a:rPr lang="en-US" sz="2800">
                <a:solidFill>
                  <a:schemeClr val="dk1"/>
                </a:solidFill>
                <a:latin typeface="Arial"/>
                <a:ea typeface="Arial"/>
                <a:cs typeface="Arial"/>
                <a:sym typeface="Arial"/>
              </a:rPr>
              <a:t> As organizations go digital, leaders must ensure strong governance, addressing data privacy, cybersecurity, and compliance. This minimizes risk and maintains accountability.</a:t>
            </a:r>
            <a:endParaRPr/>
          </a:p>
          <a:p>
            <a:pPr indent="0" lvl="0" marL="0" marR="0" rtl="0" algn="just">
              <a:spcBef>
                <a:spcPts val="0"/>
              </a:spcBef>
              <a:spcAft>
                <a:spcPts val="0"/>
              </a:spcAft>
              <a:buNone/>
            </a:pPr>
            <a:r>
              <a:t/>
            </a:r>
            <a:endParaRPr b="1" sz="2800">
              <a:solidFill>
                <a:schemeClr val="dk1"/>
              </a:solidFill>
              <a:latin typeface="Arial"/>
              <a:ea typeface="Arial"/>
              <a:cs typeface="Arial"/>
              <a:sym typeface="Arial"/>
            </a:endParaRPr>
          </a:p>
          <a:p>
            <a:pPr indent="0" lvl="0" marL="0" marR="0" rtl="0" algn="just">
              <a:spcBef>
                <a:spcPts val="0"/>
              </a:spcBef>
              <a:spcAft>
                <a:spcPts val="0"/>
              </a:spcAft>
              <a:buNone/>
            </a:pPr>
            <a:r>
              <a:rPr b="1" lang="en-US" sz="2800">
                <a:solidFill>
                  <a:schemeClr val="dk1"/>
                </a:solidFill>
                <a:latin typeface="Arial"/>
                <a:ea typeface="Arial"/>
                <a:cs typeface="Arial"/>
                <a:sym typeface="Arial"/>
              </a:rPr>
              <a:t>7. Measure for Sustainability.</a:t>
            </a:r>
            <a:r>
              <a:rPr lang="en-US" sz="2800">
                <a:solidFill>
                  <a:schemeClr val="dk1"/>
                </a:solidFill>
                <a:latin typeface="Arial"/>
                <a:ea typeface="Arial"/>
                <a:cs typeface="Arial"/>
                <a:sym typeface="Arial"/>
              </a:rPr>
              <a:t> It’s important to track progress with meaningful KPIs that reflect strategic goals. Regular evaluation ensures digital efforts remain valuable and sustainable over time.</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6" name="Shape 796"/>
        <p:cNvGrpSpPr/>
        <p:nvPr/>
      </p:nvGrpSpPr>
      <p:grpSpPr>
        <a:xfrm>
          <a:off x="0" y="0"/>
          <a:ext cx="0" cy="0"/>
          <a:chOff x="0" y="0"/>
          <a:chExt cx="0" cy="0"/>
        </a:xfrm>
      </p:grpSpPr>
      <p:sp>
        <p:nvSpPr>
          <p:cNvPr id="797" name="Google Shape;797;p41"/>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798" name="Google Shape;798;p41"/>
          <p:cNvGrpSpPr/>
          <p:nvPr/>
        </p:nvGrpSpPr>
        <p:grpSpPr>
          <a:xfrm rot="1856417">
            <a:off x="1652615" y="-2000734"/>
            <a:ext cx="970722" cy="5643002"/>
            <a:chOff x="0" y="-28575"/>
            <a:chExt cx="302828" cy="1760398"/>
          </a:xfrm>
        </p:grpSpPr>
        <p:sp>
          <p:nvSpPr>
            <p:cNvPr id="799" name="Google Shape;799;p41"/>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800" name="Google Shape;800;p41"/>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01" name="Google Shape;801;p41"/>
          <p:cNvGrpSpPr/>
          <p:nvPr/>
        </p:nvGrpSpPr>
        <p:grpSpPr>
          <a:xfrm rot="1840381">
            <a:off x="-592754" y="-3298333"/>
            <a:ext cx="2277286" cy="18204053"/>
            <a:chOff x="0" y="-28575"/>
            <a:chExt cx="1276957" cy="5678958"/>
          </a:xfrm>
        </p:grpSpPr>
        <p:sp>
          <p:nvSpPr>
            <p:cNvPr id="802" name="Google Shape;802;p41"/>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803" name="Google Shape;803;p41"/>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04" name="Google Shape;804;p41"/>
          <p:cNvGrpSpPr/>
          <p:nvPr/>
        </p:nvGrpSpPr>
        <p:grpSpPr>
          <a:xfrm rot="-1788554">
            <a:off x="-397672" y="696495"/>
            <a:ext cx="3004980" cy="12987878"/>
            <a:chOff x="0" y="-28575"/>
            <a:chExt cx="1174900" cy="4051714"/>
          </a:xfrm>
        </p:grpSpPr>
        <p:sp>
          <p:nvSpPr>
            <p:cNvPr id="805" name="Google Shape;805;p41"/>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806" name="Google Shape;806;p41"/>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07" name="Google Shape;807;p41"/>
          <p:cNvGrpSpPr/>
          <p:nvPr/>
        </p:nvGrpSpPr>
        <p:grpSpPr>
          <a:xfrm>
            <a:off x="783779" y="8190502"/>
            <a:ext cx="896410" cy="833382"/>
            <a:chOff x="0" y="-57150"/>
            <a:chExt cx="812800" cy="755650"/>
          </a:xfrm>
        </p:grpSpPr>
        <p:sp>
          <p:nvSpPr>
            <p:cNvPr id="808" name="Google Shape;808;p41"/>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809" name="Google Shape;809;p41"/>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10" name="Google Shape;810;p41"/>
          <p:cNvGrpSpPr/>
          <p:nvPr/>
        </p:nvGrpSpPr>
        <p:grpSpPr>
          <a:xfrm>
            <a:off x="-324674" y="-339738"/>
            <a:ext cx="18943852" cy="1199787"/>
            <a:chOff x="0" y="-57150"/>
            <a:chExt cx="4989327" cy="315993"/>
          </a:xfrm>
        </p:grpSpPr>
        <p:sp>
          <p:nvSpPr>
            <p:cNvPr id="811" name="Google Shape;811;p41"/>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812" name="Google Shape;812;p41"/>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813" name="Google Shape;813;p41"/>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814" name="Google Shape;814;p41"/>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815" name="Google Shape;815;p41"/>
          <p:cNvSpPr txBox="1"/>
          <p:nvPr/>
        </p:nvSpPr>
        <p:spPr>
          <a:xfrm>
            <a:off x="8458200" y="1043405"/>
            <a:ext cx="4020681" cy="890587"/>
          </a:xfrm>
          <a:prstGeom prst="rect">
            <a:avLst/>
          </a:prstGeom>
          <a:noFill/>
          <a:ln>
            <a:noFill/>
          </a:ln>
        </p:spPr>
        <p:txBody>
          <a:bodyPr anchorCtr="0" anchor="t" bIns="0" lIns="0" spcFirstLastPara="1" rIns="0" wrap="square" tIns="0">
            <a:normAutofit fontScale="97500"/>
          </a:bodyPr>
          <a:lstStyle/>
          <a:p>
            <a:pPr indent="0" lvl="0" marL="0" marR="0" rtl="0" algn="ctr">
              <a:spcBef>
                <a:spcPts val="0"/>
              </a:spcBef>
              <a:spcAft>
                <a:spcPts val="0"/>
              </a:spcAft>
              <a:buClr>
                <a:schemeClr val="lt1"/>
              </a:buClr>
              <a:buSzPct val="100470"/>
              <a:buFont typeface="Arial"/>
              <a:buNone/>
            </a:pPr>
            <a:r>
              <a:rPr b="1" lang="en-US" sz="4900">
                <a:solidFill>
                  <a:schemeClr val="dk1"/>
                </a:solidFill>
                <a:latin typeface="Arial"/>
                <a:ea typeface="Arial"/>
                <a:cs typeface="Arial"/>
                <a:sym typeface="Arial"/>
              </a:rPr>
              <a:t>Conclusion</a:t>
            </a:r>
            <a:r>
              <a:rPr b="1" lang="en-US" sz="4400">
                <a:solidFill>
                  <a:schemeClr val="dk1"/>
                </a:solidFill>
                <a:latin typeface="Calibri"/>
                <a:ea typeface="Calibri"/>
                <a:cs typeface="Calibri"/>
                <a:sym typeface="Calibri"/>
              </a:rPr>
              <a:t> </a:t>
            </a:r>
            <a:endParaRPr/>
          </a:p>
        </p:txBody>
      </p:sp>
      <p:sp>
        <p:nvSpPr>
          <p:cNvPr id="816" name="Google Shape;816;p41"/>
          <p:cNvSpPr txBox="1"/>
          <p:nvPr/>
        </p:nvSpPr>
        <p:spPr>
          <a:xfrm>
            <a:off x="4267200" y="2474059"/>
            <a:ext cx="13563600" cy="6555641"/>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2800">
                <a:solidFill>
                  <a:schemeClr val="dk1"/>
                </a:solidFill>
                <a:latin typeface="Arial"/>
                <a:ea typeface="Arial"/>
                <a:cs typeface="Arial"/>
                <a:sym typeface="Arial"/>
              </a:rPr>
              <a:t>8. Tailor the Roadmap.</a:t>
            </a:r>
            <a:r>
              <a:rPr lang="en-US" sz="2800">
                <a:solidFill>
                  <a:schemeClr val="dk1"/>
                </a:solidFill>
                <a:latin typeface="Arial"/>
                <a:ea typeface="Arial"/>
                <a:cs typeface="Arial"/>
                <a:sym typeface="Arial"/>
              </a:rPr>
              <a:t> There’s no one-size-fits-all. A successful transformation plan is customized, includes input from stakeholders, and remains flexible enough to adapt to feedback and market changes.</a:t>
            </a:r>
            <a:endParaRPr/>
          </a:p>
          <a:p>
            <a:pPr indent="0" lvl="0" marL="0" marR="0" rtl="0" algn="just">
              <a:spcBef>
                <a:spcPts val="0"/>
              </a:spcBef>
              <a:spcAft>
                <a:spcPts val="0"/>
              </a:spcAft>
              <a:buNone/>
            </a:pPr>
            <a:r>
              <a:t/>
            </a:r>
            <a:endParaRPr b="1" sz="2800">
              <a:solidFill>
                <a:schemeClr val="dk1"/>
              </a:solidFill>
              <a:latin typeface="Arial"/>
              <a:ea typeface="Arial"/>
              <a:cs typeface="Arial"/>
              <a:sym typeface="Arial"/>
            </a:endParaRPr>
          </a:p>
          <a:p>
            <a:pPr indent="0" lvl="0" marL="0" marR="0" rtl="0" algn="just">
              <a:spcBef>
                <a:spcPts val="0"/>
              </a:spcBef>
              <a:spcAft>
                <a:spcPts val="0"/>
              </a:spcAft>
              <a:buNone/>
            </a:pPr>
            <a:r>
              <a:rPr b="1" lang="en-US" sz="2800">
                <a:solidFill>
                  <a:schemeClr val="dk1"/>
                </a:solidFill>
                <a:latin typeface="Arial"/>
                <a:ea typeface="Arial"/>
                <a:cs typeface="Arial"/>
                <a:sym typeface="Arial"/>
              </a:rPr>
              <a:t>9. Stay Ahead of Tech Trends.</a:t>
            </a:r>
            <a:r>
              <a:rPr lang="en-US" sz="2800">
                <a:solidFill>
                  <a:schemeClr val="dk1"/>
                </a:solidFill>
                <a:latin typeface="Arial"/>
                <a:ea typeface="Arial"/>
                <a:cs typeface="Arial"/>
                <a:sym typeface="Arial"/>
              </a:rPr>
              <a:t> Leaders must keep an eye on disruptive technologies like automation, blockchain, and machine learning. These can reshape how organizations deliver value and stay competitive.</a:t>
            </a:r>
            <a:endParaRPr/>
          </a:p>
          <a:p>
            <a:pPr indent="0" lvl="0" marL="0" marR="0" rtl="0" algn="just">
              <a:spcBef>
                <a:spcPts val="0"/>
              </a:spcBef>
              <a:spcAft>
                <a:spcPts val="0"/>
              </a:spcAft>
              <a:buNone/>
            </a:pPr>
            <a:r>
              <a:t/>
            </a:r>
            <a:endParaRPr b="1" sz="2800">
              <a:solidFill>
                <a:schemeClr val="dk1"/>
              </a:solidFill>
              <a:latin typeface="Arial"/>
              <a:ea typeface="Arial"/>
              <a:cs typeface="Arial"/>
              <a:sym typeface="Arial"/>
            </a:endParaRPr>
          </a:p>
          <a:p>
            <a:pPr indent="0" lvl="0" marL="0" marR="0" rtl="0" algn="just">
              <a:spcBef>
                <a:spcPts val="0"/>
              </a:spcBef>
              <a:spcAft>
                <a:spcPts val="0"/>
              </a:spcAft>
              <a:buNone/>
            </a:pPr>
            <a:r>
              <a:rPr b="1" lang="en-US" sz="2800">
                <a:solidFill>
                  <a:schemeClr val="dk1"/>
                </a:solidFill>
                <a:latin typeface="Arial"/>
                <a:ea typeface="Arial"/>
                <a:cs typeface="Arial"/>
                <a:sym typeface="Arial"/>
              </a:rPr>
              <a:t>10. Learn from Real-World Examples.</a:t>
            </a:r>
            <a:r>
              <a:rPr lang="en-US" sz="2800">
                <a:solidFill>
                  <a:schemeClr val="dk1"/>
                </a:solidFill>
                <a:latin typeface="Arial"/>
                <a:ea typeface="Arial"/>
                <a:cs typeface="Arial"/>
                <a:sym typeface="Arial"/>
              </a:rPr>
              <a:t> Case studies show how the right mix of leadership, culture, and technology can deliver powerful results. These examples offer valuable lessons and strategies worth replicating.</a:t>
            </a:r>
            <a:endParaRPr/>
          </a:p>
          <a:p>
            <a:pPr indent="0" lvl="0" marL="0" marR="0" rtl="0" algn="just">
              <a:spcBef>
                <a:spcPts val="0"/>
              </a:spcBef>
              <a:spcAft>
                <a:spcPts val="0"/>
              </a:spcAft>
              <a:buNone/>
            </a:pPr>
            <a:r>
              <a:t/>
            </a:r>
            <a:endParaRPr sz="2800">
              <a:solidFill>
                <a:schemeClr val="dk1"/>
              </a:solidFill>
              <a:latin typeface="Arial"/>
              <a:ea typeface="Arial"/>
              <a:cs typeface="Arial"/>
              <a:sym typeface="Arial"/>
            </a:endParaRPr>
          </a:p>
          <a:p>
            <a:pPr indent="0" lvl="0" marL="0" marR="0" rtl="0" algn="just">
              <a:spcBef>
                <a:spcPts val="0"/>
              </a:spcBef>
              <a:spcAft>
                <a:spcPts val="0"/>
              </a:spcAft>
              <a:buNone/>
            </a:pPr>
            <a:r>
              <a:rPr lang="en-US" sz="2800">
                <a:solidFill>
                  <a:schemeClr val="dk1"/>
                </a:solidFill>
                <a:latin typeface="Arial"/>
                <a:ea typeface="Arial"/>
                <a:cs typeface="Arial"/>
                <a:sym typeface="Arial"/>
              </a:rPr>
              <a:t>In short, digital transformation is about more than adopting new tech—it’s about leading people through change, building the right culture, and aligning vision with execution. With the right leadership, organizations can thrive in the digital age.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5"/>
          <p:cNvSpPr/>
          <p:nvPr/>
        </p:nvSpPr>
        <p:spPr>
          <a:xfrm>
            <a:off x="-228600" y="12969"/>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147" name="Google Shape;147;p15"/>
          <p:cNvGrpSpPr/>
          <p:nvPr/>
        </p:nvGrpSpPr>
        <p:grpSpPr>
          <a:xfrm rot="1856417">
            <a:off x="1652615" y="-2000734"/>
            <a:ext cx="970722" cy="5643002"/>
            <a:chOff x="0" y="-28575"/>
            <a:chExt cx="302828" cy="1760398"/>
          </a:xfrm>
        </p:grpSpPr>
        <p:sp>
          <p:nvSpPr>
            <p:cNvPr id="148" name="Google Shape;148;p15"/>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149" name="Google Shape;149;p15"/>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50" name="Google Shape;150;p15"/>
          <p:cNvGrpSpPr/>
          <p:nvPr/>
        </p:nvGrpSpPr>
        <p:grpSpPr>
          <a:xfrm rot="1840381">
            <a:off x="-719793" y="-2835119"/>
            <a:ext cx="4093319" cy="18204053"/>
            <a:chOff x="0" y="-28575"/>
            <a:chExt cx="1276957" cy="5678958"/>
          </a:xfrm>
        </p:grpSpPr>
        <p:sp>
          <p:nvSpPr>
            <p:cNvPr id="151" name="Google Shape;151;p15"/>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152" name="Google Shape;152;p15"/>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53" name="Google Shape;153;p15"/>
          <p:cNvGrpSpPr/>
          <p:nvPr/>
        </p:nvGrpSpPr>
        <p:grpSpPr>
          <a:xfrm rot="-1788554">
            <a:off x="-448032" y="507295"/>
            <a:ext cx="3766175" cy="12987878"/>
            <a:chOff x="0" y="-28575"/>
            <a:chExt cx="1174900" cy="4051714"/>
          </a:xfrm>
        </p:grpSpPr>
        <p:sp>
          <p:nvSpPr>
            <p:cNvPr id="154" name="Google Shape;154;p15"/>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155" name="Google Shape;155;p15"/>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56" name="Google Shape;156;p15"/>
          <p:cNvGrpSpPr/>
          <p:nvPr/>
        </p:nvGrpSpPr>
        <p:grpSpPr>
          <a:xfrm>
            <a:off x="783779" y="8190502"/>
            <a:ext cx="896410" cy="833382"/>
            <a:chOff x="0" y="-57150"/>
            <a:chExt cx="812800" cy="755650"/>
          </a:xfrm>
        </p:grpSpPr>
        <p:sp>
          <p:nvSpPr>
            <p:cNvPr id="157" name="Google Shape;157;p15"/>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158" name="Google Shape;158;p15"/>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59" name="Google Shape;159;p15"/>
          <p:cNvGrpSpPr/>
          <p:nvPr/>
        </p:nvGrpSpPr>
        <p:grpSpPr>
          <a:xfrm>
            <a:off x="-324674" y="-339738"/>
            <a:ext cx="18943852" cy="1199787"/>
            <a:chOff x="0" y="-57150"/>
            <a:chExt cx="4989327" cy="315993"/>
          </a:xfrm>
        </p:grpSpPr>
        <p:sp>
          <p:nvSpPr>
            <p:cNvPr id="160" name="Google Shape;160;p15"/>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161" name="Google Shape;161;p15"/>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62" name="Google Shape;162;p15"/>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163" name="Google Shape;163;p15"/>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164" name="Google Shape;164;p15"/>
          <p:cNvSpPr txBox="1"/>
          <p:nvPr/>
        </p:nvSpPr>
        <p:spPr>
          <a:xfrm>
            <a:off x="6732992" y="1261725"/>
            <a:ext cx="10515600" cy="11430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Calibri"/>
              <a:buNone/>
            </a:pPr>
            <a:r>
              <a:rPr b="1" lang="en-US" sz="4000">
                <a:solidFill>
                  <a:schemeClr val="dk1"/>
                </a:solidFill>
                <a:latin typeface="Calibri"/>
                <a:ea typeface="Calibri"/>
                <a:cs typeface="Calibri"/>
                <a:sym typeface="Calibri"/>
              </a:rPr>
              <a:t>Key Components of Digital Transformation</a:t>
            </a:r>
            <a:endParaRPr sz="4000">
              <a:solidFill>
                <a:schemeClr val="dk1"/>
              </a:solidFill>
              <a:latin typeface="Phetsarath"/>
              <a:ea typeface="Phetsarath"/>
              <a:cs typeface="Phetsarath"/>
              <a:sym typeface="Phetsarath"/>
            </a:endParaRPr>
          </a:p>
        </p:txBody>
      </p:sp>
      <p:sp>
        <p:nvSpPr>
          <p:cNvPr id="165" name="Google Shape;165;p15"/>
          <p:cNvSpPr txBox="1"/>
          <p:nvPr/>
        </p:nvSpPr>
        <p:spPr>
          <a:xfrm>
            <a:off x="5396571" y="3174892"/>
            <a:ext cx="12496800" cy="3706143"/>
          </a:xfrm>
          <a:prstGeom prst="rect">
            <a:avLst/>
          </a:prstGeom>
          <a:noFill/>
          <a:ln>
            <a:noFill/>
          </a:ln>
        </p:spPr>
        <p:txBody>
          <a:bodyPr anchorCtr="0" anchor="t" bIns="45700" lIns="91425" spcFirstLastPara="1" rIns="91425" wrap="square" tIns="45700">
            <a:spAutoFit/>
          </a:bodyPr>
          <a:lstStyle/>
          <a:p>
            <a:pPr indent="-285750" lvl="0" marL="285750" marR="0" rtl="0" algn="l">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a:t>
            </a:r>
            <a:r>
              <a:rPr b="1" lang="en-US" sz="3200">
                <a:solidFill>
                  <a:schemeClr val="dk1"/>
                </a:solidFill>
                <a:latin typeface="Calibri"/>
                <a:ea typeface="Calibri"/>
                <a:cs typeface="Calibri"/>
                <a:sym typeface="Calibri"/>
              </a:rPr>
              <a:t>Technology:</a:t>
            </a:r>
            <a:r>
              <a:rPr lang="en-US" sz="3200">
                <a:solidFill>
                  <a:schemeClr val="dk1"/>
                </a:solidFill>
                <a:latin typeface="Calibri"/>
                <a:ea typeface="Calibri"/>
                <a:cs typeface="Calibri"/>
                <a:sym typeface="Calibri"/>
              </a:rPr>
              <a:t> AI, Cloud Computing, IoT, Big Data and blockchain.</a:t>
            </a:r>
            <a:endParaRPr sz="3200">
              <a:solidFill>
                <a:schemeClr val="dk1"/>
              </a:solidFill>
              <a:latin typeface="Arial"/>
              <a:ea typeface="Arial"/>
              <a:cs typeface="Arial"/>
              <a:sym typeface="Arial"/>
            </a:endParaRPr>
          </a:p>
          <a:p>
            <a:pPr indent="-285750" lvl="0" marL="285750" marR="0" rtl="0" algn="l">
              <a:lnSpc>
                <a:spcPct val="150000"/>
              </a:lnSpc>
              <a:spcBef>
                <a:spcPts val="0"/>
              </a:spcBef>
              <a:spcAft>
                <a:spcPts val="0"/>
              </a:spcAft>
              <a:buClr>
                <a:schemeClr val="dk1"/>
              </a:buClr>
              <a:buSzPts val="3200"/>
              <a:buFont typeface="Noto Sans Symbols"/>
              <a:buChar char="✔"/>
            </a:pPr>
            <a:r>
              <a:rPr b="1" lang="en-US" sz="3200">
                <a:solidFill>
                  <a:schemeClr val="dk1"/>
                </a:solidFill>
                <a:latin typeface="Calibri"/>
                <a:ea typeface="Calibri"/>
                <a:cs typeface="Calibri"/>
                <a:sym typeface="Calibri"/>
              </a:rPr>
              <a:t> Data:</a:t>
            </a:r>
            <a:r>
              <a:rPr lang="en-US" sz="3200">
                <a:solidFill>
                  <a:schemeClr val="dk1"/>
                </a:solidFill>
                <a:latin typeface="Calibri"/>
                <a:ea typeface="Calibri"/>
                <a:cs typeface="Calibri"/>
                <a:sym typeface="Calibri"/>
              </a:rPr>
              <a:t> Essential for decision-making and innovation.</a:t>
            </a:r>
            <a:endParaRPr/>
          </a:p>
          <a:p>
            <a:pPr indent="-285750" lvl="0" marL="285750" marR="0" rtl="0" algn="l">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a:t>
            </a:r>
            <a:r>
              <a:rPr b="1" lang="en-US" sz="3200">
                <a:solidFill>
                  <a:schemeClr val="dk1"/>
                </a:solidFill>
                <a:latin typeface="Calibri"/>
                <a:ea typeface="Calibri"/>
                <a:cs typeface="Calibri"/>
                <a:sym typeface="Calibri"/>
              </a:rPr>
              <a:t>Processes:</a:t>
            </a:r>
            <a:r>
              <a:rPr lang="en-US" sz="3200">
                <a:solidFill>
                  <a:schemeClr val="dk1"/>
                </a:solidFill>
                <a:latin typeface="Calibri"/>
                <a:ea typeface="Calibri"/>
                <a:cs typeface="Calibri"/>
                <a:sym typeface="Calibri"/>
              </a:rPr>
              <a:t> Automation, workflow optimization, agile methodologies.</a:t>
            </a:r>
            <a:endParaRPr sz="3200">
              <a:solidFill>
                <a:schemeClr val="dk1"/>
              </a:solidFill>
              <a:latin typeface="Arial"/>
              <a:ea typeface="Arial"/>
              <a:cs typeface="Arial"/>
              <a:sym typeface="Arial"/>
            </a:endParaRPr>
          </a:p>
          <a:p>
            <a:pPr indent="-285750" lvl="0" marL="285750" marR="0" rtl="0" algn="l">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a:t>
            </a:r>
            <a:r>
              <a:rPr b="1" lang="en-US" sz="3200">
                <a:solidFill>
                  <a:schemeClr val="dk1"/>
                </a:solidFill>
                <a:latin typeface="Calibri"/>
                <a:ea typeface="Calibri"/>
                <a:cs typeface="Calibri"/>
                <a:sym typeface="Calibri"/>
              </a:rPr>
              <a:t>People &amp; Culture:</a:t>
            </a:r>
            <a:r>
              <a:rPr lang="en-US" sz="3200">
                <a:solidFill>
                  <a:schemeClr val="dk1"/>
                </a:solidFill>
                <a:latin typeface="Calibri"/>
                <a:ea typeface="Calibri"/>
                <a:cs typeface="Calibri"/>
                <a:sym typeface="Calibri"/>
              </a:rPr>
              <a:t> Training, adaptability, and digital mindset.</a:t>
            </a:r>
            <a:endParaRPr/>
          </a:p>
          <a:p>
            <a:pPr indent="-285750" lvl="0" marL="285750" marR="0" rtl="0" algn="l">
              <a:lnSpc>
                <a:spcPct val="150000"/>
              </a:lnSpc>
              <a:spcBef>
                <a:spcPts val="0"/>
              </a:spcBef>
              <a:spcAft>
                <a:spcPts val="0"/>
              </a:spcAft>
              <a:buClr>
                <a:schemeClr val="dk1"/>
              </a:buClr>
              <a:buSzPts val="3200"/>
              <a:buFont typeface="Noto Sans Symbols"/>
              <a:buChar char="✔"/>
            </a:pPr>
            <a:r>
              <a:rPr b="1" lang="en-US" sz="3200">
                <a:solidFill>
                  <a:schemeClr val="dk1"/>
                </a:solidFill>
                <a:latin typeface="Calibri"/>
                <a:ea typeface="Calibri"/>
                <a:cs typeface="Calibri"/>
                <a:sym typeface="Calibri"/>
              </a:rPr>
              <a:t> Stakeholder Experience:</a:t>
            </a:r>
            <a:r>
              <a:rPr lang="en-US" sz="3200">
                <a:solidFill>
                  <a:schemeClr val="dk1"/>
                </a:solidFill>
                <a:latin typeface="Calibri"/>
                <a:ea typeface="Calibri"/>
                <a:cs typeface="Calibri"/>
                <a:sym typeface="Calibri"/>
              </a:rPr>
              <a:t> Personalized services, improved interactions</a:t>
            </a:r>
            <a:endParaRPr sz="3200">
              <a:solidFill>
                <a:schemeClr val="dk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0" name="Shape 820"/>
        <p:cNvGrpSpPr/>
        <p:nvPr/>
      </p:nvGrpSpPr>
      <p:grpSpPr>
        <a:xfrm>
          <a:off x="0" y="0"/>
          <a:ext cx="0" cy="0"/>
          <a:chOff x="0" y="0"/>
          <a:chExt cx="0" cy="0"/>
        </a:xfrm>
      </p:grpSpPr>
      <p:sp>
        <p:nvSpPr>
          <p:cNvPr id="821" name="Google Shape;821;p42"/>
          <p:cNvSpPr/>
          <p:nvPr/>
        </p:nvSpPr>
        <p:spPr>
          <a:xfrm flipH="1">
            <a:off x="0" y="0"/>
            <a:ext cx="18288000" cy="10287000"/>
          </a:xfrm>
          <a:custGeom>
            <a:rect b="b" l="l" r="r" t="t"/>
            <a:pathLst>
              <a:path extrusionOk="0" h="10287000" w="18288000">
                <a:moveTo>
                  <a:pt x="18288000" y="0"/>
                </a:moveTo>
                <a:lnTo>
                  <a:pt x="0" y="0"/>
                </a:lnTo>
                <a:lnTo>
                  <a:pt x="0" y="10287000"/>
                </a:lnTo>
                <a:lnTo>
                  <a:pt x="18288000" y="10287000"/>
                </a:lnTo>
                <a:lnTo>
                  <a:pt x="18288000" y="0"/>
                </a:lnTo>
                <a:close/>
              </a:path>
            </a:pathLst>
          </a:custGeom>
          <a:blipFill rotWithShape="1">
            <a:blip r:embed="rId3">
              <a:alphaModFix/>
            </a:blip>
            <a:stretch>
              <a:fillRect b="-19675" l="-19127" r="-862" t="-22580"/>
            </a:stretch>
          </a:blipFill>
          <a:ln>
            <a:noFill/>
          </a:ln>
        </p:spPr>
      </p:sp>
      <p:grpSp>
        <p:nvGrpSpPr>
          <p:cNvPr id="822" name="Google Shape;822;p42"/>
          <p:cNvGrpSpPr/>
          <p:nvPr/>
        </p:nvGrpSpPr>
        <p:grpSpPr>
          <a:xfrm rot="-1788554">
            <a:off x="11570044" y="-5693487"/>
            <a:ext cx="3766175" cy="18853023"/>
            <a:chOff x="0" y="-28575"/>
            <a:chExt cx="1174900" cy="5881411"/>
          </a:xfrm>
        </p:grpSpPr>
        <p:sp>
          <p:nvSpPr>
            <p:cNvPr id="823" name="Google Shape;823;p42"/>
            <p:cNvSpPr/>
            <p:nvPr/>
          </p:nvSpPr>
          <p:spPr>
            <a:xfrm>
              <a:off x="0" y="0"/>
              <a:ext cx="1174900" cy="5852836"/>
            </a:xfrm>
            <a:custGeom>
              <a:rect b="b" l="l" r="r" t="t"/>
              <a:pathLst>
                <a:path extrusionOk="0" h="5852836" w="1174900">
                  <a:moveTo>
                    <a:pt x="0" y="0"/>
                  </a:moveTo>
                  <a:lnTo>
                    <a:pt x="1174900" y="0"/>
                  </a:lnTo>
                  <a:lnTo>
                    <a:pt x="1174900" y="5852836"/>
                  </a:lnTo>
                  <a:lnTo>
                    <a:pt x="0" y="5852836"/>
                  </a:lnTo>
                  <a:close/>
                </a:path>
              </a:pathLst>
            </a:custGeom>
            <a:gradFill>
              <a:gsLst>
                <a:gs pos="0">
                  <a:srgbClr val="27AAE1"/>
                </a:gs>
                <a:gs pos="100000">
                  <a:srgbClr val="254287"/>
                </a:gs>
              </a:gsLst>
              <a:lin ang="0" scaled="0"/>
            </a:gradFill>
            <a:ln>
              <a:noFill/>
            </a:ln>
          </p:spPr>
        </p:sp>
        <p:sp>
          <p:nvSpPr>
            <p:cNvPr id="824" name="Google Shape;824;p42"/>
            <p:cNvSpPr txBox="1"/>
            <p:nvPr/>
          </p:nvSpPr>
          <p:spPr>
            <a:xfrm>
              <a:off x="0" y="-28575"/>
              <a:ext cx="1174900" cy="5881411"/>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25" name="Google Shape;825;p42"/>
          <p:cNvGrpSpPr/>
          <p:nvPr/>
        </p:nvGrpSpPr>
        <p:grpSpPr>
          <a:xfrm rot="-1788554">
            <a:off x="9019757" y="-2028852"/>
            <a:ext cx="970722" cy="5643002"/>
            <a:chOff x="0" y="-28575"/>
            <a:chExt cx="302828" cy="1760398"/>
          </a:xfrm>
        </p:grpSpPr>
        <p:sp>
          <p:nvSpPr>
            <p:cNvPr id="826" name="Google Shape;826;p42"/>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827" name="Google Shape;827;p42"/>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28" name="Google Shape;828;p42"/>
          <p:cNvGrpSpPr/>
          <p:nvPr/>
        </p:nvGrpSpPr>
        <p:grpSpPr>
          <a:xfrm>
            <a:off x="-3156240" y="8500324"/>
            <a:ext cx="10060732" cy="757976"/>
            <a:chOff x="0" y="-28575"/>
            <a:chExt cx="9650575" cy="727075"/>
          </a:xfrm>
        </p:grpSpPr>
        <p:sp>
          <p:nvSpPr>
            <p:cNvPr id="829" name="Google Shape;829;p42"/>
            <p:cNvSpPr/>
            <p:nvPr/>
          </p:nvSpPr>
          <p:spPr>
            <a:xfrm>
              <a:off x="0" y="0"/>
              <a:ext cx="9650575" cy="698500"/>
            </a:xfrm>
            <a:custGeom>
              <a:rect b="b" l="l" r="r" t="t"/>
              <a:pathLst>
                <a:path extrusionOk="0" h="698500" w="9650575">
                  <a:moveTo>
                    <a:pt x="9650575" y="349250"/>
                  </a:moveTo>
                  <a:lnTo>
                    <a:pt x="9447375" y="698500"/>
                  </a:lnTo>
                  <a:lnTo>
                    <a:pt x="203200" y="698500"/>
                  </a:lnTo>
                  <a:lnTo>
                    <a:pt x="0" y="349250"/>
                  </a:lnTo>
                  <a:lnTo>
                    <a:pt x="203200" y="0"/>
                  </a:lnTo>
                  <a:lnTo>
                    <a:pt x="9447375" y="0"/>
                  </a:lnTo>
                  <a:lnTo>
                    <a:pt x="9650575" y="349250"/>
                  </a:lnTo>
                  <a:close/>
                </a:path>
              </a:pathLst>
            </a:custGeom>
            <a:gradFill>
              <a:gsLst>
                <a:gs pos="0">
                  <a:srgbClr val="24307F"/>
                </a:gs>
                <a:gs pos="100000">
                  <a:srgbClr val="27AAE1"/>
                </a:gs>
              </a:gsLst>
              <a:lin ang="0" scaled="0"/>
            </a:gradFill>
            <a:ln>
              <a:noFill/>
            </a:ln>
          </p:spPr>
        </p:sp>
        <p:sp>
          <p:nvSpPr>
            <p:cNvPr id="830" name="Google Shape;830;p42"/>
            <p:cNvSpPr txBox="1"/>
            <p:nvPr/>
          </p:nvSpPr>
          <p:spPr>
            <a:xfrm>
              <a:off x="114300" y="-28575"/>
              <a:ext cx="9421975" cy="727075"/>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31" name="Google Shape;831;p42"/>
          <p:cNvGrpSpPr/>
          <p:nvPr/>
        </p:nvGrpSpPr>
        <p:grpSpPr>
          <a:xfrm rot="1823122">
            <a:off x="16462039" y="2448576"/>
            <a:ext cx="3084545" cy="11431728"/>
            <a:chOff x="0" y="-28575"/>
            <a:chExt cx="962258" cy="3566255"/>
          </a:xfrm>
        </p:grpSpPr>
        <p:sp>
          <p:nvSpPr>
            <p:cNvPr id="832" name="Google Shape;832;p42"/>
            <p:cNvSpPr/>
            <p:nvPr/>
          </p:nvSpPr>
          <p:spPr>
            <a:xfrm>
              <a:off x="0" y="0"/>
              <a:ext cx="962258" cy="3537680"/>
            </a:xfrm>
            <a:custGeom>
              <a:rect b="b" l="l" r="r" t="t"/>
              <a:pathLst>
                <a:path extrusionOk="0" h="3537680" w="962258">
                  <a:moveTo>
                    <a:pt x="0" y="0"/>
                  </a:moveTo>
                  <a:lnTo>
                    <a:pt x="962258" y="0"/>
                  </a:lnTo>
                  <a:lnTo>
                    <a:pt x="962258" y="3537680"/>
                  </a:lnTo>
                  <a:lnTo>
                    <a:pt x="0" y="3537680"/>
                  </a:lnTo>
                  <a:close/>
                </a:path>
              </a:pathLst>
            </a:custGeom>
            <a:gradFill>
              <a:gsLst>
                <a:gs pos="0">
                  <a:srgbClr val="27AAE1"/>
                </a:gs>
                <a:gs pos="100000">
                  <a:srgbClr val="254287"/>
                </a:gs>
              </a:gsLst>
              <a:lin ang="0" scaled="0"/>
            </a:gradFill>
            <a:ln>
              <a:noFill/>
            </a:ln>
          </p:spPr>
        </p:sp>
        <p:sp>
          <p:nvSpPr>
            <p:cNvPr id="833" name="Google Shape;833;p42"/>
            <p:cNvSpPr txBox="1"/>
            <p:nvPr/>
          </p:nvSpPr>
          <p:spPr>
            <a:xfrm>
              <a:off x="0" y="-28575"/>
              <a:ext cx="962258" cy="3566255"/>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34" name="Google Shape;834;p42"/>
          <p:cNvGrpSpPr/>
          <p:nvPr/>
        </p:nvGrpSpPr>
        <p:grpSpPr>
          <a:xfrm rot="1840381">
            <a:off x="11779343" y="-2845281"/>
            <a:ext cx="4053482" cy="18204053"/>
            <a:chOff x="0" y="-28575"/>
            <a:chExt cx="1264529" cy="5678958"/>
          </a:xfrm>
        </p:grpSpPr>
        <p:sp>
          <p:nvSpPr>
            <p:cNvPr id="835" name="Google Shape;835;p42"/>
            <p:cNvSpPr/>
            <p:nvPr/>
          </p:nvSpPr>
          <p:spPr>
            <a:xfrm>
              <a:off x="0" y="0"/>
              <a:ext cx="1264529" cy="5650383"/>
            </a:xfrm>
            <a:custGeom>
              <a:rect b="b" l="l" r="r" t="t"/>
              <a:pathLst>
                <a:path extrusionOk="0" h="5650383" w="1264529">
                  <a:moveTo>
                    <a:pt x="0" y="0"/>
                  </a:moveTo>
                  <a:lnTo>
                    <a:pt x="1264529" y="0"/>
                  </a:lnTo>
                  <a:lnTo>
                    <a:pt x="1264529" y="5650383"/>
                  </a:lnTo>
                  <a:lnTo>
                    <a:pt x="0" y="5650383"/>
                  </a:lnTo>
                  <a:close/>
                </a:path>
              </a:pathLst>
            </a:custGeom>
            <a:gradFill>
              <a:gsLst>
                <a:gs pos="0">
                  <a:srgbClr val="29399D"/>
                </a:gs>
                <a:gs pos="100000">
                  <a:srgbClr val="1A2047"/>
                </a:gs>
              </a:gsLst>
              <a:lin ang="2100000" scaled="0"/>
            </a:gradFill>
            <a:ln>
              <a:noFill/>
            </a:ln>
          </p:spPr>
        </p:sp>
        <p:sp>
          <p:nvSpPr>
            <p:cNvPr id="836" name="Google Shape;836;p42"/>
            <p:cNvSpPr txBox="1"/>
            <p:nvPr/>
          </p:nvSpPr>
          <p:spPr>
            <a:xfrm>
              <a:off x="0" y="-28575"/>
              <a:ext cx="1264529"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837" name="Google Shape;837;p42"/>
          <p:cNvSpPr/>
          <p:nvPr/>
        </p:nvSpPr>
        <p:spPr>
          <a:xfrm>
            <a:off x="9175342" y="1590144"/>
            <a:ext cx="8180388" cy="7106712"/>
          </a:xfrm>
          <a:custGeom>
            <a:rect b="b" l="l" r="r" t="t"/>
            <a:pathLst>
              <a:path extrusionOk="0" h="7106712" w="8180388">
                <a:moveTo>
                  <a:pt x="0" y="0"/>
                </a:moveTo>
                <a:lnTo>
                  <a:pt x="8180389" y="0"/>
                </a:lnTo>
                <a:lnTo>
                  <a:pt x="8180389" y="7106712"/>
                </a:lnTo>
                <a:lnTo>
                  <a:pt x="0" y="7106712"/>
                </a:lnTo>
                <a:lnTo>
                  <a:pt x="0" y="0"/>
                </a:lnTo>
                <a:close/>
              </a:path>
            </a:pathLst>
          </a:custGeom>
          <a:blipFill rotWithShape="1">
            <a:blip r:embed="rId4">
              <a:alphaModFix/>
            </a:blip>
            <a:stretch>
              <a:fillRect b="0" l="0" r="0" t="0"/>
            </a:stretch>
          </a:blipFill>
          <a:ln>
            <a:noFill/>
          </a:ln>
        </p:spPr>
      </p:sp>
      <p:sp>
        <p:nvSpPr>
          <p:cNvPr id="838" name="Google Shape;838;p42"/>
          <p:cNvSpPr/>
          <p:nvPr/>
        </p:nvSpPr>
        <p:spPr>
          <a:xfrm>
            <a:off x="9418232" y="1811908"/>
            <a:ext cx="7694609" cy="6663184"/>
          </a:xfrm>
          <a:custGeom>
            <a:rect b="b" l="l" r="r" t="t"/>
            <a:pathLst>
              <a:path extrusionOk="0" h="3708400" w="4282440">
                <a:moveTo>
                  <a:pt x="3211830" y="0"/>
                </a:moveTo>
                <a:lnTo>
                  <a:pt x="1070610" y="0"/>
                </a:lnTo>
                <a:lnTo>
                  <a:pt x="0" y="1854200"/>
                </a:lnTo>
                <a:lnTo>
                  <a:pt x="1070610" y="3708400"/>
                </a:lnTo>
                <a:lnTo>
                  <a:pt x="3211830" y="3708400"/>
                </a:lnTo>
                <a:lnTo>
                  <a:pt x="4282440" y="1854200"/>
                </a:lnTo>
                <a:close/>
              </a:path>
            </a:pathLst>
          </a:custGeom>
          <a:blipFill rotWithShape="1">
            <a:blip r:embed="rId5">
              <a:alphaModFix/>
            </a:blip>
            <a:stretch>
              <a:fillRect b="0" l="-28779" r="-28777" t="0"/>
            </a:stretch>
          </a:blipFill>
          <a:ln>
            <a:noFill/>
          </a:ln>
        </p:spPr>
      </p:sp>
      <p:grpSp>
        <p:nvGrpSpPr>
          <p:cNvPr id="839" name="Google Shape;839;p42"/>
          <p:cNvGrpSpPr/>
          <p:nvPr/>
        </p:nvGrpSpPr>
        <p:grpSpPr>
          <a:xfrm rot="1823122">
            <a:off x="14160899" y="4095452"/>
            <a:ext cx="986875" cy="9881831"/>
            <a:chOff x="0" y="-28575"/>
            <a:chExt cx="307867" cy="3082748"/>
          </a:xfrm>
        </p:grpSpPr>
        <p:sp>
          <p:nvSpPr>
            <p:cNvPr id="840" name="Google Shape;840;p42"/>
            <p:cNvSpPr/>
            <p:nvPr/>
          </p:nvSpPr>
          <p:spPr>
            <a:xfrm>
              <a:off x="0" y="0"/>
              <a:ext cx="307867" cy="3054173"/>
            </a:xfrm>
            <a:custGeom>
              <a:rect b="b" l="l" r="r" t="t"/>
              <a:pathLst>
                <a:path extrusionOk="0" h="3054173" w="307867">
                  <a:moveTo>
                    <a:pt x="0" y="0"/>
                  </a:moveTo>
                  <a:lnTo>
                    <a:pt x="307867" y="0"/>
                  </a:lnTo>
                  <a:lnTo>
                    <a:pt x="307867" y="3054173"/>
                  </a:lnTo>
                  <a:lnTo>
                    <a:pt x="0" y="3054173"/>
                  </a:lnTo>
                  <a:close/>
                </a:path>
              </a:pathLst>
            </a:custGeom>
            <a:gradFill>
              <a:gsLst>
                <a:gs pos="0">
                  <a:srgbClr val="27AAE1">
                    <a:alpha val="0"/>
                  </a:srgbClr>
                </a:gs>
                <a:gs pos="100000">
                  <a:srgbClr val="269ED6"/>
                </a:gs>
              </a:gsLst>
              <a:lin ang="5400000" scaled="0"/>
            </a:gradFill>
            <a:ln>
              <a:noFill/>
            </a:ln>
          </p:spPr>
        </p:sp>
        <p:sp>
          <p:nvSpPr>
            <p:cNvPr id="841" name="Google Shape;841;p42"/>
            <p:cNvSpPr txBox="1"/>
            <p:nvPr/>
          </p:nvSpPr>
          <p:spPr>
            <a:xfrm>
              <a:off x="0" y="-28575"/>
              <a:ext cx="307867" cy="308274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42" name="Google Shape;842;p42"/>
          <p:cNvGrpSpPr/>
          <p:nvPr/>
        </p:nvGrpSpPr>
        <p:grpSpPr>
          <a:xfrm>
            <a:off x="9144000" y="8383873"/>
            <a:ext cx="1297331" cy="1206113"/>
            <a:chOff x="0" y="-57150"/>
            <a:chExt cx="812800" cy="755650"/>
          </a:xfrm>
        </p:grpSpPr>
        <p:sp>
          <p:nvSpPr>
            <p:cNvPr id="843" name="Google Shape;843;p42"/>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844" name="Google Shape;844;p42"/>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45" name="Google Shape;845;p42"/>
          <p:cNvGrpSpPr/>
          <p:nvPr/>
        </p:nvGrpSpPr>
        <p:grpSpPr>
          <a:xfrm>
            <a:off x="16931389" y="1356223"/>
            <a:ext cx="911369" cy="847289"/>
            <a:chOff x="0" y="-57150"/>
            <a:chExt cx="812800" cy="755650"/>
          </a:xfrm>
        </p:grpSpPr>
        <p:sp>
          <p:nvSpPr>
            <p:cNvPr id="846" name="Google Shape;846;p42"/>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847" name="Google Shape;847;p42"/>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cxnSp>
        <p:nvCxnSpPr>
          <p:cNvPr id="848" name="Google Shape;848;p42"/>
          <p:cNvCxnSpPr/>
          <p:nvPr/>
        </p:nvCxnSpPr>
        <p:spPr>
          <a:xfrm rot="10800000">
            <a:off x="-5539851" y="8232523"/>
            <a:ext cx="8787885" cy="0"/>
          </a:xfrm>
          <a:prstGeom prst="straightConnector1">
            <a:avLst/>
          </a:prstGeom>
          <a:noFill/>
          <a:ln cap="flat" cmpd="sng" w="57150">
            <a:solidFill>
              <a:srgbClr val="24307F"/>
            </a:solidFill>
            <a:prstDash val="solid"/>
            <a:round/>
            <a:headEnd len="lg" w="lg" type="oval"/>
            <a:tailEnd len="sm" w="sm" type="none"/>
          </a:ln>
        </p:spPr>
      </p:cxnSp>
      <p:sp>
        <p:nvSpPr>
          <p:cNvPr id="849" name="Google Shape;849;p42"/>
          <p:cNvSpPr txBox="1"/>
          <p:nvPr/>
        </p:nvSpPr>
        <p:spPr>
          <a:xfrm>
            <a:off x="1028700" y="3299012"/>
            <a:ext cx="7980302" cy="2230238"/>
          </a:xfrm>
          <a:prstGeom prst="rect">
            <a:avLst/>
          </a:prstGeom>
          <a:noFill/>
          <a:ln>
            <a:noFill/>
          </a:ln>
        </p:spPr>
        <p:txBody>
          <a:bodyPr anchorCtr="0" anchor="t" bIns="0" lIns="0" spcFirstLastPara="1" rIns="0" wrap="square" tIns="0">
            <a:spAutoFit/>
          </a:bodyPr>
          <a:lstStyle/>
          <a:p>
            <a:pPr indent="0" lvl="0" marL="0" marR="0" rtl="0" algn="l">
              <a:lnSpc>
                <a:spcPct val="115000"/>
              </a:lnSpc>
              <a:spcBef>
                <a:spcPts val="0"/>
              </a:spcBef>
              <a:spcAft>
                <a:spcPts val="0"/>
              </a:spcAft>
              <a:buNone/>
            </a:pPr>
            <a:r>
              <a:rPr b="1" lang="en-US" sz="15239">
                <a:solidFill>
                  <a:srgbClr val="267FBC"/>
                </a:solidFill>
                <a:latin typeface="Antonio"/>
                <a:ea typeface="Antonio"/>
                <a:cs typeface="Antonio"/>
                <a:sym typeface="Antonio"/>
              </a:rPr>
              <a:t>THANK YOU</a:t>
            </a:r>
            <a:endParaRPr/>
          </a:p>
        </p:txBody>
      </p:sp>
      <p:sp>
        <p:nvSpPr>
          <p:cNvPr id="850" name="Google Shape;850;p42"/>
          <p:cNvSpPr txBox="1"/>
          <p:nvPr/>
        </p:nvSpPr>
        <p:spPr>
          <a:xfrm>
            <a:off x="1028700" y="5448632"/>
            <a:ext cx="8115300" cy="876080"/>
          </a:xfrm>
          <a:prstGeom prst="rect">
            <a:avLst/>
          </a:prstGeom>
          <a:noFill/>
          <a:ln>
            <a:noFill/>
          </a:ln>
        </p:spPr>
        <p:txBody>
          <a:bodyPr anchorCtr="0" anchor="t" bIns="0" lIns="0" spcFirstLastPara="1" rIns="0" wrap="square" tIns="0">
            <a:spAutoFit/>
          </a:bodyPr>
          <a:lstStyle/>
          <a:p>
            <a:pPr indent="0" lvl="0" marL="0" marR="0" rtl="0" algn="l">
              <a:lnSpc>
                <a:spcPct val="115004"/>
              </a:lnSpc>
              <a:spcBef>
                <a:spcPts val="0"/>
              </a:spcBef>
              <a:spcAft>
                <a:spcPts val="0"/>
              </a:spcAft>
              <a:buNone/>
            </a:pPr>
            <a:r>
              <a:rPr b="1" lang="en-US" sz="5965">
                <a:solidFill>
                  <a:srgbClr val="24307F"/>
                </a:solidFill>
                <a:latin typeface="Antonio"/>
                <a:ea typeface="Antonio"/>
                <a:cs typeface="Antonio"/>
                <a:sym typeface="Antonio"/>
              </a:rPr>
              <a:t>FOR YOUR ATTENTION</a:t>
            </a:r>
            <a:endParaRPr/>
          </a:p>
        </p:txBody>
      </p:sp>
      <p:grpSp>
        <p:nvGrpSpPr>
          <p:cNvPr id="851" name="Google Shape;851;p42"/>
          <p:cNvGrpSpPr/>
          <p:nvPr/>
        </p:nvGrpSpPr>
        <p:grpSpPr>
          <a:xfrm>
            <a:off x="-324674" y="-339737"/>
            <a:ext cx="18943852" cy="1426666"/>
            <a:chOff x="0" y="-57150"/>
            <a:chExt cx="4989327" cy="375748"/>
          </a:xfrm>
        </p:grpSpPr>
        <p:sp>
          <p:nvSpPr>
            <p:cNvPr id="852" name="Google Shape;852;p42"/>
            <p:cNvSpPr/>
            <p:nvPr/>
          </p:nvSpPr>
          <p:spPr>
            <a:xfrm>
              <a:off x="0" y="0"/>
              <a:ext cx="4989327" cy="318598"/>
            </a:xfrm>
            <a:custGeom>
              <a:rect b="b" l="l" r="r" t="t"/>
              <a:pathLst>
                <a:path extrusionOk="0" h="318598" w="4989327">
                  <a:moveTo>
                    <a:pt x="0" y="0"/>
                  </a:moveTo>
                  <a:lnTo>
                    <a:pt x="4989327" y="0"/>
                  </a:lnTo>
                  <a:lnTo>
                    <a:pt x="4989327" y="318598"/>
                  </a:lnTo>
                  <a:lnTo>
                    <a:pt x="0" y="318598"/>
                  </a:lnTo>
                  <a:close/>
                </a:path>
              </a:pathLst>
            </a:custGeom>
            <a:solidFill>
              <a:srgbClr val="FFFFFF"/>
            </a:solidFill>
            <a:ln>
              <a:noFill/>
            </a:ln>
          </p:spPr>
        </p:sp>
        <p:sp>
          <p:nvSpPr>
            <p:cNvPr id="853" name="Google Shape;853;p42"/>
            <p:cNvSpPr txBox="1"/>
            <p:nvPr/>
          </p:nvSpPr>
          <p:spPr>
            <a:xfrm>
              <a:off x="0" y="-57150"/>
              <a:ext cx="4989327" cy="375748"/>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854" name="Google Shape;854;p42"/>
          <p:cNvSpPr/>
          <p:nvPr/>
        </p:nvSpPr>
        <p:spPr>
          <a:xfrm>
            <a:off x="84211" y="85190"/>
            <a:ext cx="4192885" cy="908772"/>
          </a:xfrm>
          <a:custGeom>
            <a:rect b="b" l="l" r="r" t="t"/>
            <a:pathLst>
              <a:path extrusionOk="0" h="908772" w="4192885">
                <a:moveTo>
                  <a:pt x="0" y="0"/>
                </a:moveTo>
                <a:lnTo>
                  <a:pt x="4192885" y="0"/>
                </a:lnTo>
                <a:lnTo>
                  <a:pt x="4192885" y="908772"/>
                </a:lnTo>
                <a:lnTo>
                  <a:pt x="0" y="908772"/>
                </a:lnTo>
                <a:lnTo>
                  <a:pt x="0" y="0"/>
                </a:lnTo>
                <a:close/>
              </a:path>
            </a:pathLst>
          </a:custGeom>
          <a:blipFill rotWithShape="1">
            <a:blip r:embed="rId6">
              <a:alphaModFix/>
            </a:blip>
            <a:stretch>
              <a:fillRect b="0" l="0" r="0" t="0"/>
            </a:stretch>
          </a:blipFill>
          <a:ln>
            <a:noFill/>
          </a:ln>
        </p:spPr>
      </p:sp>
      <p:sp>
        <p:nvSpPr>
          <p:cNvPr id="855" name="Google Shape;855;p42"/>
          <p:cNvSpPr/>
          <p:nvPr/>
        </p:nvSpPr>
        <p:spPr>
          <a:xfrm>
            <a:off x="16429422" y="181703"/>
            <a:ext cx="1735956" cy="734796"/>
          </a:xfrm>
          <a:custGeom>
            <a:rect b="b" l="l" r="r" t="t"/>
            <a:pathLst>
              <a:path extrusionOk="0" h="734796" w="1735956">
                <a:moveTo>
                  <a:pt x="0" y="0"/>
                </a:moveTo>
                <a:lnTo>
                  <a:pt x="1735956" y="0"/>
                </a:lnTo>
                <a:lnTo>
                  <a:pt x="1735956" y="734796"/>
                </a:lnTo>
                <a:lnTo>
                  <a:pt x="0" y="734796"/>
                </a:lnTo>
                <a:lnTo>
                  <a:pt x="0" y="0"/>
                </a:lnTo>
                <a:close/>
              </a:path>
            </a:pathLst>
          </a:custGeom>
          <a:blipFill rotWithShape="1">
            <a:blip r:embed="rId7">
              <a:alphaModFix/>
            </a:blip>
            <a:stretch>
              <a:fillRect b="0" l="0" r="0" t="0"/>
            </a:stretch>
          </a:blipFill>
          <a:ln>
            <a:noFill/>
          </a:ln>
        </p:spPr>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6"/>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171" name="Google Shape;171;p16"/>
          <p:cNvGrpSpPr/>
          <p:nvPr/>
        </p:nvGrpSpPr>
        <p:grpSpPr>
          <a:xfrm rot="1856417">
            <a:off x="1652615" y="-2000734"/>
            <a:ext cx="970722" cy="5643002"/>
            <a:chOff x="0" y="-28575"/>
            <a:chExt cx="302828" cy="1760398"/>
          </a:xfrm>
        </p:grpSpPr>
        <p:sp>
          <p:nvSpPr>
            <p:cNvPr id="172" name="Google Shape;172;p16"/>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173" name="Google Shape;173;p16"/>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74" name="Google Shape;174;p16"/>
          <p:cNvGrpSpPr/>
          <p:nvPr/>
        </p:nvGrpSpPr>
        <p:grpSpPr>
          <a:xfrm rot="1840381">
            <a:off x="-719793" y="-2835119"/>
            <a:ext cx="4093319" cy="18204053"/>
            <a:chOff x="0" y="-28575"/>
            <a:chExt cx="1276957" cy="5678958"/>
          </a:xfrm>
        </p:grpSpPr>
        <p:sp>
          <p:nvSpPr>
            <p:cNvPr id="175" name="Google Shape;175;p16"/>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176" name="Google Shape;176;p16"/>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77" name="Google Shape;177;p16"/>
          <p:cNvGrpSpPr/>
          <p:nvPr/>
        </p:nvGrpSpPr>
        <p:grpSpPr>
          <a:xfrm rot="-1788554">
            <a:off x="-448032" y="507295"/>
            <a:ext cx="3766175" cy="12987878"/>
            <a:chOff x="0" y="-28575"/>
            <a:chExt cx="1174900" cy="4051714"/>
          </a:xfrm>
        </p:grpSpPr>
        <p:sp>
          <p:nvSpPr>
            <p:cNvPr id="178" name="Google Shape;178;p16"/>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179" name="Google Shape;179;p16"/>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80" name="Google Shape;180;p16"/>
          <p:cNvGrpSpPr/>
          <p:nvPr/>
        </p:nvGrpSpPr>
        <p:grpSpPr>
          <a:xfrm>
            <a:off x="783779" y="8190502"/>
            <a:ext cx="896410" cy="833382"/>
            <a:chOff x="0" y="-57150"/>
            <a:chExt cx="812800" cy="755650"/>
          </a:xfrm>
        </p:grpSpPr>
        <p:sp>
          <p:nvSpPr>
            <p:cNvPr id="181" name="Google Shape;181;p16"/>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182" name="Google Shape;182;p16"/>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83" name="Google Shape;183;p16"/>
          <p:cNvGrpSpPr/>
          <p:nvPr/>
        </p:nvGrpSpPr>
        <p:grpSpPr>
          <a:xfrm>
            <a:off x="-324674" y="-339738"/>
            <a:ext cx="18943852" cy="1199787"/>
            <a:chOff x="0" y="-57150"/>
            <a:chExt cx="4989327" cy="315993"/>
          </a:xfrm>
        </p:grpSpPr>
        <p:sp>
          <p:nvSpPr>
            <p:cNvPr id="184" name="Google Shape;184;p16"/>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185" name="Google Shape;185;p16"/>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86" name="Google Shape;186;p16"/>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187" name="Google Shape;187;p16"/>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188" name="Google Shape;188;p16"/>
          <p:cNvSpPr txBox="1"/>
          <p:nvPr/>
        </p:nvSpPr>
        <p:spPr>
          <a:xfrm>
            <a:off x="6477000" y="2492554"/>
            <a:ext cx="9601200" cy="11430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Phetsarath"/>
              <a:buNone/>
            </a:pPr>
            <a:r>
              <a:rPr b="1" lang="en-US" sz="4000">
                <a:solidFill>
                  <a:schemeClr val="dk1"/>
                </a:solidFill>
                <a:latin typeface="Phetsarath"/>
                <a:ea typeface="Phetsarath"/>
                <a:cs typeface="Phetsarath"/>
                <a:sym typeface="Phetsarath"/>
              </a:rPr>
              <a:t>ຄວາມສຳຄັນໃນການຫັນເປັນດີຈີຕອລ </a:t>
            </a:r>
            <a:br>
              <a:rPr b="1" lang="en-US" sz="4000">
                <a:solidFill>
                  <a:schemeClr val="dk1"/>
                </a:solidFill>
                <a:latin typeface="Phetsarath"/>
                <a:ea typeface="Phetsarath"/>
                <a:cs typeface="Phetsarath"/>
                <a:sym typeface="Phetsarath"/>
              </a:rPr>
            </a:br>
            <a:r>
              <a:rPr b="1" lang="en-US" sz="4000">
                <a:solidFill>
                  <a:schemeClr val="dk1"/>
                </a:solidFill>
                <a:latin typeface="Calibri"/>
                <a:ea typeface="Calibri"/>
                <a:cs typeface="Calibri"/>
                <a:sym typeface="Calibri"/>
              </a:rPr>
              <a:t>The “</a:t>
            </a:r>
            <a:r>
              <a:rPr b="1" lang="en-US" sz="4400">
                <a:solidFill>
                  <a:schemeClr val="dk1"/>
                </a:solidFill>
                <a:latin typeface="Calibri"/>
                <a:ea typeface="Calibri"/>
                <a:cs typeface="Calibri"/>
                <a:sym typeface="Calibri"/>
              </a:rPr>
              <a:t>WHY”</a:t>
            </a:r>
            <a:endParaRPr sz="4000">
              <a:solidFill>
                <a:schemeClr val="dk1"/>
              </a:solidFill>
              <a:latin typeface="Phetsarath"/>
              <a:ea typeface="Phetsarath"/>
              <a:cs typeface="Phetsarath"/>
              <a:sym typeface="Phetsarath"/>
            </a:endParaRPr>
          </a:p>
        </p:txBody>
      </p:sp>
      <p:sp>
        <p:nvSpPr>
          <p:cNvPr id="189" name="Google Shape;189;p16"/>
          <p:cNvSpPr txBox="1"/>
          <p:nvPr/>
        </p:nvSpPr>
        <p:spPr>
          <a:xfrm>
            <a:off x="4953000" y="4626154"/>
            <a:ext cx="13182600" cy="2955746"/>
          </a:xfrm>
          <a:prstGeom prst="rect">
            <a:avLst/>
          </a:prstGeom>
          <a:noFill/>
          <a:ln>
            <a:noFill/>
          </a:ln>
        </p:spPr>
        <p:txBody>
          <a:bodyPr anchorCtr="0" anchor="t" bIns="45700" lIns="91425" spcFirstLastPara="1" rIns="91425" wrap="square" tIns="45700">
            <a:spAutoFit/>
          </a:bodyPr>
          <a:lstStyle/>
          <a:p>
            <a:pPr indent="-285750" lvl="0" marL="285750" marR="0" rtl="0" algn="l">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Enhances and improves operational efficiency and reduces costs. </a:t>
            </a:r>
            <a:endParaRPr/>
          </a:p>
          <a:p>
            <a:pPr indent="-285750" lvl="0" marL="285750" marR="0" rtl="0" algn="l">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Improves customer and user experience. </a:t>
            </a:r>
            <a:endParaRPr/>
          </a:p>
          <a:p>
            <a:pPr indent="-285750" lvl="0" marL="285750" marR="0" rtl="0" algn="l">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Drives efficiency, innovation and new working platforms and models. </a:t>
            </a:r>
            <a:endParaRPr/>
          </a:p>
          <a:p>
            <a:pPr indent="-285750" lvl="0" marL="285750" marR="0" rtl="0" algn="l">
              <a:lnSpc>
                <a:spcPct val="150000"/>
              </a:lnSpc>
              <a:spcBef>
                <a:spcPts val="0"/>
              </a:spcBef>
              <a:spcAft>
                <a:spcPts val="0"/>
              </a:spcAft>
              <a:buClr>
                <a:schemeClr val="dk1"/>
              </a:buClr>
              <a:buSzPts val="3200"/>
              <a:buFont typeface="Noto Sans Symbols"/>
              <a:buChar char="✔"/>
            </a:pPr>
            <a:r>
              <a:rPr lang="en-US" sz="3200">
                <a:solidFill>
                  <a:schemeClr val="dk1"/>
                </a:solidFill>
                <a:latin typeface="Arial"/>
                <a:ea typeface="Arial"/>
                <a:cs typeface="Arial"/>
                <a:sym typeface="Arial"/>
              </a:rPr>
              <a:t> Provides a competitive advantage in the market.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7"/>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195" name="Google Shape;195;p17"/>
          <p:cNvGrpSpPr/>
          <p:nvPr/>
        </p:nvGrpSpPr>
        <p:grpSpPr>
          <a:xfrm rot="1856417">
            <a:off x="1652615" y="-2000734"/>
            <a:ext cx="970722" cy="5643002"/>
            <a:chOff x="0" y="-28575"/>
            <a:chExt cx="302828" cy="1760398"/>
          </a:xfrm>
        </p:grpSpPr>
        <p:sp>
          <p:nvSpPr>
            <p:cNvPr id="196" name="Google Shape;196;p17"/>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197" name="Google Shape;197;p17"/>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98" name="Google Shape;198;p17"/>
          <p:cNvGrpSpPr/>
          <p:nvPr/>
        </p:nvGrpSpPr>
        <p:grpSpPr>
          <a:xfrm rot="1840381">
            <a:off x="-662221" y="-3045040"/>
            <a:ext cx="3270323" cy="18204053"/>
            <a:chOff x="0" y="-28575"/>
            <a:chExt cx="1276957" cy="5678958"/>
          </a:xfrm>
        </p:grpSpPr>
        <p:sp>
          <p:nvSpPr>
            <p:cNvPr id="199" name="Google Shape;199;p17"/>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200" name="Google Shape;200;p17"/>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01" name="Google Shape;201;p17"/>
          <p:cNvGrpSpPr/>
          <p:nvPr/>
        </p:nvGrpSpPr>
        <p:grpSpPr>
          <a:xfrm rot="-1788554">
            <a:off x="-421869" y="605588"/>
            <a:ext cx="3370720" cy="12987878"/>
            <a:chOff x="0" y="-28575"/>
            <a:chExt cx="1174900" cy="4051714"/>
          </a:xfrm>
        </p:grpSpPr>
        <p:sp>
          <p:nvSpPr>
            <p:cNvPr id="202" name="Google Shape;202;p17"/>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203" name="Google Shape;203;p17"/>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04" name="Google Shape;204;p17"/>
          <p:cNvGrpSpPr/>
          <p:nvPr/>
        </p:nvGrpSpPr>
        <p:grpSpPr>
          <a:xfrm>
            <a:off x="783779" y="8190502"/>
            <a:ext cx="896410" cy="833382"/>
            <a:chOff x="0" y="-57150"/>
            <a:chExt cx="812800" cy="755650"/>
          </a:xfrm>
        </p:grpSpPr>
        <p:sp>
          <p:nvSpPr>
            <p:cNvPr id="205" name="Google Shape;205;p17"/>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206" name="Google Shape;206;p17"/>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07" name="Google Shape;207;p17"/>
          <p:cNvGrpSpPr/>
          <p:nvPr/>
        </p:nvGrpSpPr>
        <p:grpSpPr>
          <a:xfrm>
            <a:off x="-324674" y="-339738"/>
            <a:ext cx="18943852" cy="1199787"/>
            <a:chOff x="0" y="-57150"/>
            <a:chExt cx="4989327" cy="315993"/>
          </a:xfrm>
        </p:grpSpPr>
        <p:sp>
          <p:nvSpPr>
            <p:cNvPr id="208" name="Google Shape;208;p17"/>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209" name="Google Shape;209;p17"/>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10" name="Google Shape;210;p17"/>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211" name="Google Shape;211;p17"/>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212" name="Google Shape;212;p17"/>
          <p:cNvSpPr txBox="1"/>
          <p:nvPr/>
        </p:nvSpPr>
        <p:spPr>
          <a:xfrm>
            <a:off x="7239000" y="1181100"/>
            <a:ext cx="8153400" cy="11430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Phetsarath"/>
              <a:buNone/>
            </a:pPr>
            <a:r>
              <a:rPr b="1" lang="en-US" sz="4000">
                <a:solidFill>
                  <a:schemeClr val="dk1"/>
                </a:solidFill>
                <a:latin typeface="Phetsarath"/>
                <a:ea typeface="Phetsarath"/>
                <a:cs typeface="Phetsarath"/>
                <a:sym typeface="Phetsarath"/>
              </a:rPr>
              <a:t>ປັດໄຈຕົ້ນຕໍຂອງການຫັນເປັນດີຈີຕອລ</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Key Drivers of Digital Transformation</a:t>
            </a:r>
            <a:endParaRPr b="1" sz="4000">
              <a:solidFill>
                <a:schemeClr val="dk1"/>
              </a:solidFill>
              <a:latin typeface="Phetsarath"/>
              <a:ea typeface="Phetsarath"/>
              <a:cs typeface="Phetsarath"/>
              <a:sym typeface="Phetsarath"/>
            </a:endParaRPr>
          </a:p>
        </p:txBody>
      </p:sp>
      <p:sp>
        <p:nvSpPr>
          <p:cNvPr id="213" name="Google Shape;213;p17"/>
          <p:cNvSpPr txBox="1"/>
          <p:nvPr/>
        </p:nvSpPr>
        <p:spPr>
          <a:xfrm>
            <a:off x="4953000" y="3543300"/>
            <a:ext cx="13030200" cy="5139869"/>
          </a:xfrm>
          <a:prstGeom prst="rect">
            <a:avLst/>
          </a:prstGeom>
          <a:noFill/>
          <a:ln>
            <a:noFill/>
          </a:ln>
        </p:spPr>
        <p:txBody>
          <a:bodyPr anchorCtr="0" anchor="t" bIns="45700" lIns="91425" spcFirstLastPara="1" rIns="91425" wrap="square" tIns="45700">
            <a:spAutoFit/>
          </a:bodyPr>
          <a:lstStyle/>
          <a:p>
            <a:pPr indent="-514350" lvl="0" marL="514350" marR="0" rtl="0" algn="just">
              <a:spcBef>
                <a:spcPts val="0"/>
              </a:spcBef>
              <a:spcAft>
                <a:spcPts val="0"/>
              </a:spcAft>
              <a:buClr>
                <a:schemeClr val="dk1"/>
              </a:buClr>
              <a:buSzPts val="3000"/>
              <a:buFont typeface="Calibri"/>
              <a:buAutoNum type="arabicPeriod"/>
            </a:pPr>
            <a:r>
              <a:rPr b="1" lang="en-US" sz="3000">
                <a:solidFill>
                  <a:schemeClr val="dk1"/>
                </a:solidFill>
                <a:latin typeface="Phetsarath"/>
                <a:ea typeface="Phetsarath"/>
                <a:cs typeface="Phetsarath"/>
                <a:sym typeface="Phetsarath"/>
              </a:rPr>
              <a:t>ຄວາມກ້າວໜ້ນາທາງເທັກໂນໂລຊີ/Technological </a:t>
            </a:r>
            <a:r>
              <a:rPr b="1" lang="en-US" sz="3000">
                <a:solidFill>
                  <a:schemeClr val="dk1"/>
                </a:solidFill>
                <a:latin typeface="Calibri"/>
                <a:ea typeface="Calibri"/>
                <a:cs typeface="Calibri"/>
                <a:sym typeface="Calibri"/>
              </a:rPr>
              <a:t>Advancements</a:t>
            </a:r>
            <a:r>
              <a:rPr lang="en-US" sz="3000">
                <a:solidFill>
                  <a:schemeClr val="dk1"/>
                </a:solidFill>
                <a:latin typeface="Calibri"/>
                <a:ea typeface="Calibri"/>
                <a:cs typeface="Calibri"/>
                <a:sym typeface="Calibri"/>
              </a:rPr>
              <a:t>: </a:t>
            </a:r>
            <a:endParaRPr sz="3000">
              <a:solidFill>
                <a:schemeClr val="dk1"/>
              </a:solidFill>
              <a:latin typeface="Calibri"/>
              <a:ea typeface="Calibri"/>
              <a:cs typeface="Calibri"/>
              <a:sym typeface="Calibri"/>
            </a:endParaRPr>
          </a:p>
          <a:p>
            <a:pPr indent="0" lvl="0" marL="0" marR="0" rtl="0" algn="just">
              <a:spcBef>
                <a:spcPts val="0"/>
              </a:spcBef>
              <a:spcAft>
                <a:spcPts val="0"/>
              </a:spcAft>
              <a:buNone/>
            </a:pPr>
            <a:r>
              <a:rPr lang="en-US" sz="3000">
                <a:solidFill>
                  <a:schemeClr val="dk1"/>
                </a:solidFill>
                <a:latin typeface="Calibri"/>
                <a:ea typeface="Calibri"/>
                <a:cs typeface="Calibri"/>
                <a:sym typeface="Calibri"/>
              </a:rPr>
              <a:t>	Innovations in AI, machine learning, and blockchain enable better data 	analysis, trend prediction, and personalized services.</a:t>
            </a:r>
            <a:endParaRPr/>
          </a:p>
          <a:p>
            <a:pPr indent="-323850" lvl="0" marL="514350" marR="0" rtl="0" algn="just">
              <a:spcBef>
                <a:spcPts val="0"/>
              </a:spcBef>
              <a:spcAft>
                <a:spcPts val="0"/>
              </a:spcAft>
              <a:buClr>
                <a:schemeClr val="dk1"/>
              </a:buClr>
              <a:buSzPts val="3000"/>
              <a:buFont typeface="Calibri"/>
              <a:buNone/>
            </a:pPr>
            <a:r>
              <a:t/>
            </a:r>
            <a:endParaRPr sz="30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2800">
                <a:solidFill>
                  <a:schemeClr val="dk1"/>
                </a:solidFill>
                <a:latin typeface="Phetsarath"/>
                <a:ea typeface="Phetsarath"/>
                <a:cs typeface="Phetsarath"/>
                <a:sym typeface="Phetsarath"/>
              </a:rPr>
              <a:t>2. ການປ່ຽນແປງຄວາມຕ້ອງການຂອງຜູ້ບໍລິໂພກ/Changing </a:t>
            </a:r>
            <a:r>
              <a:rPr b="1" lang="en-US" sz="2800">
                <a:solidFill>
                  <a:schemeClr val="dk1"/>
                </a:solidFill>
                <a:latin typeface="Calibri"/>
                <a:ea typeface="Calibri"/>
                <a:cs typeface="Calibri"/>
                <a:sym typeface="Calibri"/>
              </a:rPr>
              <a:t>Consumer Expectations</a:t>
            </a:r>
            <a:r>
              <a:rPr lang="en-US" sz="2800">
                <a:solidFill>
                  <a:schemeClr val="dk1"/>
                </a:solidFill>
                <a:latin typeface="Calibri"/>
                <a:ea typeface="Calibri"/>
                <a:cs typeface="Calibri"/>
                <a:sym typeface="Calibri"/>
              </a:rPr>
              <a:t>: </a:t>
            </a:r>
            <a:endParaRPr sz="2800">
              <a:solidFill>
                <a:schemeClr val="dk1"/>
              </a:solidFill>
              <a:latin typeface="Calibri"/>
              <a:ea typeface="Calibri"/>
              <a:cs typeface="Calibri"/>
              <a:sym typeface="Calibri"/>
            </a:endParaRPr>
          </a:p>
          <a:p>
            <a:pPr indent="0" lvl="0" marL="0" marR="0" rtl="0" algn="just">
              <a:spcBef>
                <a:spcPts val="0"/>
              </a:spcBef>
              <a:spcAft>
                <a:spcPts val="0"/>
              </a:spcAft>
              <a:buNone/>
            </a:pPr>
            <a:r>
              <a:rPr lang="en-US" sz="3000">
                <a:solidFill>
                  <a:schemeClr val="dk1"/>
                </a:solidFill>
                <a:latin typeface="Calibri"/>
                <a:ea typeface="Calibri"/>
                <a:cs typeface="Calibri"/>
                <a:sym typeface="Calibri"/>
              </a:rPr>
              <a:t>	Customers demand real-time, seamless, and personalized digital interactions, 	pushing organizations to adopt customer-centric technologies.</a:t>
            </a:r>
            <a:endParaRPr/>
          </a:p>
          <a:p>
            <a:pPr indent="-323850" lvl="0" marL="514350" marR="0" rtl="0" algn="just">
              <a:spcBef>
                <a:spcPts val="0"/>
              </a:spcBef>
              <a:spcAft>
                <a:spcPts val="0"/>
              </a:spcAft>
              <a:buClr>
                <a:schemeClr val="dk1"/>
              </a:buClr>
              <a:buSzPts val="3000"/>
              <a:buFont typeface="Calibri"/>
              <a:buNone/>
            </a:pPr>
            <a:r>
              <a:t/>
            </a:r>
            <a:endParaRPr sz="30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3000">
                <a:solidFill>
                  <a:schemeClr val="dk1"/>
                </a:solidFill>
                <a:latin typeface="Phetsarath"/>
                <a:ea typeface="Phetsarath"/>
                <a:cs typeface="Phetsarath"/>
                <a:sym typeface="Phetsarath"/>
              </a:rPr>
              <a:t>3. ຄວາມກົດດັນຈາກການແຂ່ງຂັນ/Competitive Pressures</a:t>
            </a:r>
            <a:r>
              <a:rPr lang="en-US" sz="3000">
                <a:solidFill>
                  <a:schemeClr val="dk1"/>
                </a:solidFill>
                <a:latin typeface="Phetsarath"/>
                <a:ea typeface="Phetsarath"/>
                <a:cs typeface="Phetsarath"/>
                <a:sym typeface="Phetsarath"/>
              </a:rPr>
              <a:t>: </a:t>
            </a:r>
            <a:endParaRPr sz="3000">
              <a:solidFill>
                <a:schemeClr val="dk1"/>
              </a:solidFill>
              <a:latin typeface="Phetsarath"/>
              <a:ea typeface="Phetsarath"/>
              <a:cs typeface="Phetsarath"/>
              <a:sym typeface="Phetsarath"/>
            </a:endParaRPr>
          </a:p>
          <a:p>
            <a:pPr indent="0" lvl="0" marL="0" marR="0" rtl="0" algn="just">
              <a:spcBef>
                <a:spcPts val="0"/>
              </a:spcBef>
              <a:spcAft>
                <a:spcPts val="0"/>
              </a:spcAft>
              <a:buNone/>
            </a:pPr>
            <a:r>
              <a:rPr lang="en-US" sz="3000">
                <a:solidFill>
                  <a:schemeClr val="dk1"/>
                </a:solidFill>
                <a:latin typeface="Phetsarath"/>
                <a:ea typeface="Phetsarath"/>
                <a:cs typeface="Phetsarath"/>
                <a:sym typeface="Phetsarath"/>
              </a:rPr>
              <a:t>	Digital transformation is essential for staying competitive; companies 	must innovate and adapt to avoid losing market share.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18"/>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219" name="Google Shape;219;p18"/>
          <p:cNvGrpSpPr/>
          <p:nvPr/>
        </p:nvGrpSpPr>
        <p:grpSpPr>
          <a:xfrm rot="1856417">
            <a:off x="1652615" y="-2000734"/>
            <a:ext cx="970722" cy="5643002"/>
            <a:chOff x="0" y="-28575"/>
            <a:chExt cx="302828" cy="1760398"/>
          </a:xfrm>
        </p:grpSpPr>
        <p:sp>
          <p:nvSpPr>
            <p:cNvPr id="220" name="Google Shape;220;p18"/>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221" name="Google Shape;221;p18"/>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22" name="Google Shape;222;p18"/>
          <p:cNvGrpSpPr/>
          <p:nvPr/>
        </p:nvGrpSpPr>
        <p:grpSpPr>
          <a:xfrm rot="1840381">
            <a:off x="-656782" y="-3064870"/>
            <a:ext cx="3192578" cy="18204053"/>
            <a:chOff x="0" y="-28575"/>
            <a:chExt cx="1276957" cy="5678958"/>
          </a:xfrm>
        </p:grpSpPr>
        <p:sp>
          <p:nvSpPr>
            <p:cNvPr id="223" name="Google Shape;223;p18"/>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224" name="Google Shape;224;p18"/>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25" name="Google Shape;225;p18"/>
          <p:cNvGrpSpPr/>
          <p:nvPr/>
        </p:nvGrpSpPr>
        <p:grpSpPr>
          <a:xfrm rot="-1788554">
            <a:off x="-424375" y="596172"/>
            <a:ext cx="3408600" cy="12987878"/>
            <a:chOff x="0" y="-28575"/>
            <a:chExt cx="1174900" cy="4051714"/>
          </a:xfrm>
        </p:grpSpPr>
        <p:sp>
          <p:nvSpPr>
            <p:cNvPr id="226" name="Google Shape;226;p18"/>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227" name="Google Shape;227;p18"/>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28" name="Google Shape;228;p18"/>
          <p:cNvGrpSpPr/>
          <p:nvPr/>
        </p:nvGrpSpPr>
        <p:grpSpPr>
          <a:xfrm>
            <a:off x="783779" y="8190502"/>
            <a:ext cx="896410" cy="833382"/>
            <a:chOff x="0" y="-57150"/>
            <a:chExt cx="812800" cy="755650"/>
          </a:xfrm>
        </p:grpSpPr>
        <p:sp>
          <p:nvSpPr>
            <p:cNvPr id="229" name="Google Shape;229;p18"/>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230" name="Google Shape;230;p18"/>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31" name="Google Shape;231;p18"/>
          <p:cNvGrpSpPr/>
          <p:nvPr/>
        </p:nvGrpSpPr>
        <p:grpSpPr>
          <a:xfrm>
            <a:off x="-324674" y="-339738"/>
            <a:ext cx="18943852" cy="1199787"/>
            <a:chOff x="0" y="-57150"/>
            <a:chExt cx="4989327" cy="315993"/>
          </a:xfrm>
        </p:grpSpPr>
        <p:sp>
          <p:nvSpPr>
            <p:cNvPr id="232" name="Google Shape;232;p18"/>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233" name="Google Shape;233;p18"/>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34" name="Google Shape;234;p18"/>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235" name="Google Shape;235;p18"/>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236" name="Google Shape;236;p18"/>
          <p:cNvSpPr txBox="1"/>
          <p:nvPr/>
        </p:nvSpPr>
        <p:spPr>
          <a:xfrm>
            <a:off x="7315200" y="1181100"/>
            <a:ext cx="8458200" cy="11430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Phetsarath"/>
              <a:buNone/>
            </a:pPr>
            <a:r>
              <a:rPr b="1" lang="en-US" sz="4000">
                <a:solidFill>
                  <a:schemeClr val="dk1"/>
                </a:solidFill>
                <a:latin typeface="Phetsarath"/>
                <a:ea typeface="Phetsarath"/>
                <a:cs typeface="Phetsarath"/>
                <a:sym typeface="Phetsarath"/>
              </a:rPr>
              <a:t>ປັດໄຈຕົ້ນຕໍຂອງການຫັນເປັນດີຈີຕອລ</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Key Drivers of Digital Transformation</a:t>
            </a:r>
            <a:endParaRPr b="1" sz="4000">
              <a:solidFill>
                <a:schemeClr val="dk1"/>
              </a:solidFill>
              <a:latin typeface="Phetsarath"/>
              <a:ea typeface="Phetsarath"/>
              <a:cs typeface="Phetsarath"/>
              <a:sym typeface="Phetsarath"/>
            </a:endParaRPr>
          </a:p>
        </p:txBody>
      </p:sp>
      <p:sp>
        <p:nvSpPr>
          <p:cNvPr id="237" name="Google Shape;237;p18"/>
          <p:cNvSpPr txBox="1"/>
          <p:nvPr/>
        </p:nvSpPr>
        <p:spPr>
          <a:xfrm>
            <a:off x="4495800" y="3314700"/>
            <a:ext cx="13449300" cy="424731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3000">
                <a:solidFill>
                  <a:schemeClr val="dk1"/>
                </a:solidFill>
                <a:latin typeface="Calibri"/>
                <a:ea typeface="Calibri"/>
                <a:cs typeface="Calibri"/>
                <a:sym typeface="Calibri"/>
              </a:rPr>
              <a:t>4. Global Disruptions</a:t>
            </a:r>
            <a:r>
              <a:rPr lang="en-US" sz="3000">
                <a:solidFill>
                  <a:schemeClr val="dk1"/>
                </a:solidFill>
                <a:latin typeface="Calibri"/>
                <a:ea typeface="Calibri"/>
                <a:cs typeface="Calibri"/>
                <a:sym typeface="Calibri"/>
              </a:rPr>
              <a:t>: Events like the COVID-19 pandemic highlighted the need for agility, driving businesses to adopt digital models for resilience and continuity.</a:t>
            </a:r>
            <a:endParaRPr/>
          </a:p>
          <a:p>
            <a:pPr indent="0" lvl="0" marL="0" marR="0" rtl="0" algn="just">
              <a:spcBef>
                <a:spcPts val="0"/>
              </a:spcBef>
              <a:spcAft>
                <a:spcPts val="0"/>
              </a:spcAft>
              <a:buNone/>
            </a:pPr>
            <a:r>
              <a:t/>
            </a:r>
            <a:endParaRPr b="1" sz="30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3000">
                <a:solidFill>
                  <a:schemeClr val="dk1"/>
                </a:solidFill>
                <a:latin typeface="Calibri"/>
                <a:ea typeface="Calibri"/>
                <a:cs typeface="Calibri"/>
                <a:sym typeface="Calibri"/>
              </a:rPr>
              <a:t>5. Regulatory and Compliance Requirements</a:t>
            </a:r>
            <a:r>
              <a:rPr lang="en-US" sz="3000">
                <a:solidFill>
                  <a:schemeClr val="dk1"/>
                </a:solidFill>
                <a:latin typeface="Calibri"/>
                <a:ea typeface="Calibri"/>
                <a:cs typeface="Calibri"/>
                <a:sym typeface="Calibri"/>
              </a:rPr>
              <a:t>: Laws like GDPR necessitate robust data management; digital tools help automate compliance and mitigate risks.</a:t>
            </a:r>
            <a:endParaRPr/>
          </a:p>
          <a:p>
            <a:pPr indent="0" lvl="0" marL="0" marR="0" rtl="0" algn="just">
              <a:spcBef>
                <a:spcPts val="0"/>
              </a:spcBef>
              <a:spcAft>
                <a:spcPts val="0"/>
              </a:spcAft>
              <a:buNone/>
            </a:pPr>
            <a:r>
              <a:t/>
            </a:r>
            <a:endParaRPr b="1" sz="30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3000">
                <a:solidFill>
                  <a:schemeClr val="dk1"/>
                </a:solidFill>
                <a:latin typeface="Calibri"/>
                <a:ea typeface="Calibri"/>
                <a:cs typeface="Calibri"/>
                <a:sym typeface="Calibri"/>
              </a:rPr>
              <a:t>6. Enhanced Governance and Risk Management</a:t>
            </a:r>
            <a:r>
              <a:rPr lang="en-US" sz="3000">
                <a:solidFill>
                  <a:schemeClr val="dk1"/>
                </a:solidFill>
                <a:latin typeface="Calibri"/>
                <a:ea typeface="Calibri"/>
                <a:cs typeface="Calibri"/>
                <a:sym typeface="Calibri"/>
              </a:rPr>
              <a:t>: Digital transformation provides real-time insights, enabling proactive compliance, issue detection, and improved governance.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19"/>
          <p:cNvSpPr/>
          <p:nvPr/>
        </p:nvSpPr>
        <p:spPr>
          <a:xfrm>
            <a:off x="140754" y="249215"/>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700">
              <a:solidFill>
                <a:schemeClr val="dk1"/>
              </a:solidFill>
              <a:latin typeface="Calibri"/>
              <a:ea typeface="Calibri"/>
              <a:cs typeface="Calibri"/>
              <a:sym typeface="Calibri"/>
            </a:endParaRPr>
          </a:p>
        </p:txBody>
      </p:sp>
      <p:sp>
        <p:nvSpPr>
          <p:cNvPr id="244" name="Google Shape;244;p19"/>
          <p:cNvSpPr/>
          <p:nvPr/>
        </p:nvSpPr>
        <p:spPr>
          <a:xfrm>
            <a:off x="16789573" y="289949"/>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700">
              <a:solidFill>
                <a:schemeClr val="dk1"/>
              </a:solidFill>
              <a:latin typeface="Calibri"/>
              <a:ea typeface="Calibri"/>
              <a:cs typeface="Calibri"/>
              <a:sym typeface="Calibri"/>
            </a:endParaRPr>
          </a:p>
        </p:txBody>
      </p:sp>
      <p:sp>
        <p:nvSpPr>
          <p:cNvPr id="245" name="Google Shape;245;p19"/>
          <p:cNvSpPr txBox="1"/>
          <p:nvPr>
            <p:ph type="title"/>
          </p:nvPr>
        </p:nvSpPr>
        <p:spPr>
          <a:xfrm>
            <a:off x="3314700" y="581221"/>
            <a:ext cx="11658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Phetsarath"/>
              <a:buNone/>
            </a:pPr>
            <a:r>
              <a:rPr b="1" lang="en-US" sz="4400">
                <a:latin typeface="Phetsarath"/>
                <a:ea typeface="Phetsarath"/>
                <a:cs typeface="Phetsarath"/>
                <a:sym typeface="Phetsarath"/>
              </a:rPr>
              <a:t>ບັນດາສິ່ງທ້າທາຍຂອງການຫັນເປັນ ດີຈີຕອລ</a:t>
            </a:r>
            <a:br>
              <a:rPr b="1" lang="en-US" sz="4400">
                <a:latin typeface="Phetsarath"/>
                <a:ea typeface="Phetsarath"/>
                <a:cs typeface="Phetsarath"/>
                <a:sym typeface="Phetsarath"/>
              </a:rPr>
            </a:br>
            <a:r>
              <a:rPr b="1" lang="en-US" sz="4400">
                <a:latin typeface="Phetsarath"/>
                <a:ea typeface="Phetsarath"/>
                <a:cs typeface="Phetsarath"/>
                <a:sym typeface="Phetsarath"/>
              </a:rPr>
              <a:t>Challenges of DT</a:t>
            </a:r>
            <a:endParaRPr sz="4400">
              <a:latin typeface="Phetsarath"/>
              <a:ea typeface="Phetsarath"/>
              <a:cs typeface="Phetsarath"/>
              <a:sym typeface="Phetsarath"/>
            </a:endParaRPr>
          </a:p>
        </p:txBody>
      </p:sp>
      <p:sp>
        <p:nvSpPr>
          <p:cNvPr id="246" name="Google Shape;246;p19"/>
          <p:cNvSpPr/>
          <p:nvPr/>
        </p:nvSpPr>
        <p:spPr>
          <a:xfrm>
            <a:off x="1" y="2413448"/>
            <a:ext cx="18042848" cy="6644127"/>
          </a:xfrm>
          <a:prstGeom prst="rect">
            <a:avLst/>
          </a:prstGeom>
          <a:noFill/>
          <a:ln>
            <a:noFill/>
          </a:ln>
        </p:spPr>
        <p:txBody>
          <a:bodyPr anchorCtr="0" anchor="ctr" bIns="45700" lIns="91425" spcFirstLastPara="1" rIns="91425" wrap="square" tIns="45700">
            <a:noAutofit/>
          </a:bodyPr>
          <a:lstStyle/>
          <a:p>
            <a:pPr indent="-457200" lvl="0" marL="457200" marR="0" rtl="0" algn="just">
              <a:lnSpc>
                <a:spcPct val="150000"/>
              </a:lnSpc>
              <a:spcBef>
                <a:spcPts val="0"/>
              </a:spcBef>
              <a:spcAft>
                <a:spcPts val="0"/>
              </a:spcAft>
              <a:buClr>
                <a:schemeClr val="dk1"/>
              </a:buClr>
              <a:buSzPts val="2600"/>
              <a:buFont typeface="Noto Sans Symbols"/>
              <a:buChar char="✔"/>
            </a:pPr>
            <a:r>
              <a:rPr b="1" lang="en-US" sz="2600">
                <a:solidFill>
                  <a:schemeClr val="dk1"/>
                </a:solidFill>
                <a:latin typeface="Arial"/>
                <a:ea typeface="Arial"/>
                <a:cs typeface="Arial"/>
                <a:sym typeface="Arial"/>
              </a:rPr>
              <a:t>Resistance to Change</a:t>
            </a:r>
            <a:r>
              <a:rPr lang="en-US" sz="2600">
                <a:solidFill>
                  <a:schemeClr val="dk1"/>
                </a:solidFill>
                <a:latin typeface="Phetsarath"/>
                <a:ea typeface="Phetsarath"/>
                <a:cs typeface="Phetsarath"/>
                <a:sym typeface="Phetsarath"/>
              </a:rPr>
              <a:t>/</a:t>
            </a:r>
            <a:r>
              <a:rPr b="0" i="0" lang="en-US" sz="2600" u="none" cap="none" strike="noStrike">
                <a:solidFill>
                  <a:schemeClr val="dk1"/>
                </a:solidFill>
                <a:latin typeface="Phetsarath"/>
                <a:ea typeface="Phetsarath"/>
                <a:cs typeface="Phetsarath"/>
                <a:sym typeface="Phetsarath"/>
              </a:rPr>
              <a:t>ການຕ້ານທານຕໍ່ການປ່ຽນແປງ </a:t>
            </a:r>
            <a:r>
              <a:rPr b="1" lang="en-US" sz="2600">
                <a:solidFill>
                  <a:schemeClr val="dk1"/>
                </a:solidFill>
                <a:latin typeface="Arial"/>
                <a:ea typeface="Arial"/>
                <a:cs typeface="Arial"/>
                <a:sym typeface="Arial"/>
              </a:rPr>
              <a:t>:</a:t>
            </a:r>
            <a:r>
              <a:rPr lang="en-US" sz="2600">
                <a:solidFill>
                  <a:schemeClr val="dk1"/>
                </a:solidFill>
                <a:latin typeface="Arial"/>
                <a:ea typeface="Arial"/>
                <a:cs typeface="Arial"/>
                <a:sym typeface="Arial"/>
              </a:rPr>
              <a:t> 	Employees fear job displacement.</a:t>
            </a:r>
            <a:r>
              <a:rPr b="1" lang="en-US" sz="2600">
                <a:solidFill>
                  <a:schemeClr val="dk1"/>
                </a:solidFill>
                <a:latin typeface="Arial"/>
                <a:ea typeface="Arial"/>
                <a:cs typeface="Arial"/>
                <a:sym typeface="Arial"/>
              </a:rPr>
              <a:t> </a:t>
            </a:r>
            <a:endParaRPr/>
          </a:p>
          <a:p>
            <a:pPr indent="-457200" lvl="0" marL="457200" marR="0" rtl="0" algn="just">
              <a:lnSpc>
                <a:spcPct val="150000"/>
              </a:lnSpc>
              <a:spcBef>
                <a:spcPts val="0"/>
              </a:spcBef>
              <a:spcAft>
                <a:spcPts val="0"/>
              </a:spcAft>
              <a:buClr>
                <a:schemeClr val="dk1"/>
              </a:buClr>
              <a:buSzPts val="2600"/>
              <a:buFont typeface="Noto Sans Symbols"/>
              <a:buChar char="✔"/>
            </a:pPr>
            <a:r>
              <a:rPr b="1" i="0" lang="en-US" sz="2600" u="none" cap="none" strike="noStrike">
                <a:solidFill>
                  <a:schemeClr val="dk1"/>
                </a:solidFill>
                <a:latin typeface="Arial"/>
                <a:ea typeface="Arial"/>
                <a:cs typeface="Arial"/>
                <a:sym typeface="Arial"/>
              </a:rPr>
              <a:t>Integration Issues</a:t>
            </a:r>
            <a:r>
              <a:rPr b="1" lang="en-US" sz="2600">
                <a:solidFill>
                  <a:schemeClr val="dk1"/>
                </a:solidFill>
                <a:latin typeface="Phetsarath"/>
                <a:ea typeface="Phetsarath"/>
                <a:cs typeface="Phetsarath"/>
                <a:sym typeface="Phetsarath"/>
              </a:rPr>
              <a:t>/</a:t>
            </a:r>
            <a:r>
              <a:rPr i="0" lang="en-US" sz="2600" u="none" cap="none" strike="noStrike">
                <a:solidFill>
                  <a:schemeClr val="dk1"/>
                </a:solidFill>
                <a:latin typeface="Phetsarath"/>
                <a:ea typeface="Phetsarath"/>
                <a:cs typeface="Phetsarath"/>
                <a:sym typeface="Phetsarath"/>
              </a:rPr>
              <a:t>ການລວບລວມບັນດາປະເດັນຕ່າງໆເຂົ້າກັນ: </a:t>
            </a:r>
            <a:r>
              <a:rPr b="0" i="0" lang="en-US" sz="2600" u="none" cap="none" strike="noStrike">
                <a:solidFill>
                  <a:schemeClr val="dk1"/>
                </a:solidFill>
                <a:latin typeface="Arial"/>
                <a:ea typeface="Arial"/>
                <a:cs typeface="Arial"/>
                <a:sym typeface="Arial"/>
              </a:rPr>
              <a:t>Merging old and new technologies.</a:t>
            </a:r>
            <a:endParaRPr/>
          </a:p>
          <a:p>
            <a:pPr indent="-457200" lvl="0" marL="457200" marR="0" rtl="0" algn="just">
              <a:lnSpc>
                <a:spcPct val="150000"/>
              </a:lnSpc>
              <a:spcBef>
                <a:spcPts val="0"/>
              </a:spcBef>
              <a:spcAft>
                <a:spcPts val="0"/>
              </a:spcAft>
              <a:buClr>
                <a:schemeClr val="dk1"/>
              </a:buClr>
              <a:buSzPts val="2600"/>
              <a:buFont typeface="Noto Sans Symbols"/>
              <a:buChar char="✔"/>
            </a:pPr>
            <a:r>
              <a:rPr b="1" lang="en-US" sz="2600">
                <a:solidFill>
                  <a:schemeClr val="dk1"/>
                </a:solidFill>
                <a:latin typeface="Arial"/>
                <a:ea typeface="Arial"/>
                <a:cs typeface="Arial"/>
                <a:sym typeface="Arial"/>
              </a:rPr>
              <a:t>Legacy Systems</a:t>
            </a:r>
            <a:r>
              <a:rPr b="1" lang="en-US" sz="2600">
                <a:solidFill>
                  <a:schemeClr val="dk1"/>
                </a:solidFill>
                <a:latin typeface="Phetsarath"/>
                <a:ea typeface="Phetsarath"/>
                <a:cs typeface="Phetsarath"/>
                <a:sym typeface="Phetsarath"/>
              </a:rPr>
              <a:t>/</a:t>
            </a:r>
            <a:r>
              <a:rPr lang="en-US" sz="2600">
                <a:solidFill>
                  <a:schemeClr val="dk1"/>
                </a:solidFill>
                <a:latin typeface="Phetsarath"/>
                <a:ea typeface="Phetsarath"/>
                <a:cs typeface="Phetsarath"/>
                <a:sym typeface="Phetsarath"/>
              </a:rPr>
              <a:t>ລະບົບເກົ່າທີ່ຍັງໃຊ້ຢູ່</a:t>
            </a:r>
            <a:r>
              <a:rPr b="1" lang="en-US" sz="2600">
                <a:solidFill>
                  <a:schemeClr val="dk1"/>
                </a:solidFill>
                <a:latin typeface="Arial"/>
                <a:ea typeface="Arial"/>
                <a:cs typeface="Arial"/>
                <a:sym typeface="Arial"/>
              </a:rPr>
              <a:t>:</a:t>
            </a:r>
            <a:r>
              <a:rPr lang="en-US" sz="2600">
                <a:solidFill>
                  <a:schemeClr val="dk1"/>
                </a:solidFill>
                <a:latin typeface="Arial"/>
                <a:ea typeface="Arial"/>
                <a:cs typeface="Arial"/>
                <a:sym typeface="Arial"/>
              </a:rPr>
              <a:t> 			Integration issues with outdated technology.</a:t>
            </a:r>
            <a:endParaRPr b="0" i="0" sz="2600" u="none" cap="none" strike="noStrike">
              <a:solidFill>
                <a:schemeClr val="dk1"/>
              </a:solidFill>
              <a:latin typeface="Arial"/>
              <a:ea typeface="Arial"/>
              <a:cs typeface="Arial"/>
              <a:sym typeface="Arial"/>
            </a:endParaRPr>
          </a:p>
          <a:p>
            <a:pPr indent="-457200" lvl="0" marL="457200" marR="0" rtl="0" algn="just">
              <a:lnSpc>
                <a:spcPct val="150000"/>
              </a:lnSpc>
              <a:spcBef>
                <a:spcPts val="0"/>
              </a:spcBef>
              <a:spcAft>
                <a:spcPts val="0"/>
              </a:spcAft>
              <a:buClr>
                <a:schemeClr val="dk1"/>
              </a:buClr>
              <a:buSzPts val="2600"/>
              <a:buFont typeface="Noto Sans Symbols"/>
              <a:buChar char="✔"/>
            </a:pPr>
            <a:r>
              <a:rPr b="1" i="0" lang="en-US" sz="2600" u="none" cap="none" strike="noStrike">
                <a:solidFill>
                  <a:schemeClr val="dk1"/>
                </a:solidFill>
                <a:latin typeface="Arial"/>
                <a:ea typeface="Arial"/>
                <a:cs typeface="Arial"/>
                <a:sym typeface="Arial"/>
              </a:rPr>
              <a:t>Security Risks</a:t>
            </a:r>
            <a:r>
              <a:rPr b="1" lang="en-US" sz="2600">
                <a:solidFill>
                  <a:schemeClr val="dk1"/>
                </a:solidFill>
                <a:latin typeface="Phetsarath"/>
                <a:ea typeface="Phetsarath"/>
                <a:cs typeface="Phetsarath"/>
                <a:sym typeface="Phetsarath"/>
              </a:rPr>
              <a:t>/</a:t>
            </a:r>
            <a:r>
              <a:rPr i="0" lang="en-US" sz="2600" u="none" cap="none" strike="noStrike">
                <a:solidFill>
                  <a:schemeClr val="dk1"/>
                </a:solidFill>
                <a:latin typeface="Phetsarath"/>
                <a:ea typeface="Phetsarath"/>
                <a:cs typeface="Phetsarath"/>
                <a:sym typeface="Phetsarath"/>
              </a:rPr>
              <a:t>ຄວາມປອດໄພ</a:t>
            </a:r>
            <a:r>
              <a:rPr b="0" i="0" lang="en-US" sz="2600" u="none" cap="none" strike="noStrike">
                <a:solidFill>
                  <a:schemeClr val="dk1"/>
                </a:solidFill>
                <a:latin typeface="Arial"/>
                <a:ea typeface="Arial"/>
                <a:cs typeface="Arial"/>
                <a:sym typeface="Arial"/>
              </a:rPr>
              <a:t>: 				Data privacy concerns and </a:t>
            </a:r>
            <a:r>
              <a:rPr lang="en-US" sz="2600">
                <a:solidFill>
                  <a:schemeClr val="dk1"/>
                </a:solidFill>
                <a:latin typeface="Arial"/>
                <a:ea typeface="Arial"/>
                <a:cs typeface="Arial"/>
                <a:sym typeface="Arial"/>
              </a:rPr>
              <a:t>Increased cybersecurity risks.</a:t>
            </a:r>
            <a:endParaRPr/>
          </a:p>
          <a:p>
            <a:pPr indent="-457200" lvl="0" marL="457200" marR="0" rtl="0" algn="just">
              <a:lnSpc>
                <a:spcPct val="150000"/>
              </a:lnSpc>
              <a:spcBef>
                <a:spcPts val="0"/>
              </a:spcBef>
              <a:spcAft>
                <a:spcPts val="0"/>
              </a:spcAft>
              <a:buClr>
                <a:schemeClr val="dk1"/>
              </a:buClr>
              <a:buSzPts val="2600"/>
              <a:buFont typeface="Noto Sans Symbols"/>
              <a:buChar char="✔"/>
            </a:pPr>
            <a:r>
              <a:rPr b="1" lang="en-US" sz="2600">
                <a:solidFill>
                  <a:schemeClr val="dk1"/>
                </a:solidFill>
                <a:latin typeface="Arial"/>
                <a:ea typeface="Arial"/>
                <a:cs typeface="Arial"/>
                <a:sym typeface="Arial"/>
              </a:rPr>
              <a:t>High Investment Costs</a:t>
            </a:r>
            <a:r>
              <a:rPr b="1" lang="en-US" sz="2600">
                <a:solidFill>
                  <a:schemeClr val="dk1"/>
                </a:solidFill>
                <a:latin typeface="Phetsarath"/>
                <a:ea typeface="Phetsarath"/>
                <a:cs typeface="Phetsarath"/>
                <a:sym typeface="Phetsarath"/>
              </a:rPr>
              <a:t>/</a:t>
            </a:r>
            <a:r>
              <a:rPr lang="en-US" sz="2600">
                <a:solidFill>
                  <a:schemeClr val="dk1"/>
                </a:solidFill>
                <a:latin typeface="Phetsarath"/>
                <a:ea typeface="Phetsarath"/>
                <a:cs typeface="Phetsarath"/>
                <a:sym typeface="Phetsarath"/>
              </a:rPr>
              <a:t>ການລົງທຶນທີ່ມະຫາສານ</a:t>
            </a:r>
            <a:r>
              <a:rPr b="1" lang="en-US" sz="2600">
                <a:solidFill>
                  <a:schemeClr val="dk1"/>
                </a:solidFill>
                <a:latin typeface="Arial"/>
                <a:ea typeface="Arial"/>
                <a:cs typeface="Arial"/>
                <a:sym typeface="Arial"/>
              </a:rPr>
              <a:t>:</a:t>
            </a:r>
            <a:r>
              <a:rPr lang="en-US" sz="2600">
                <a:solidFill>
                  <a:schemeClr val="dk1"/>
                </a:solidFill>
                <a:latin typeface="Arial"/>
                <a:ea typeface="Arial"/>
                <a:cs typeface="Arial"/>
                <a:sym typeface="Arial"/>
              </a:rPr>
              <a:t> 		Uncertainty about ROI.</a:t>
            </a:r>
            <a:endParaRPr b="0" i="0" sz="2600" u="none" cap="none" strike="noStrike">
              <a:solidFill>
                <a:schemeClr val="dk1"/>
              </a:solidFill>
              <a:latin typeface="Arial"/>
              <a:ea typeface="Arial"/>
              <a:cs typeface="Arial"/>
              <a:sym typeface="Arial"/>
            </a:endParaRPr>
          </a:p>
          <a:p>
            <a:pPr indent="-457200" lvl="0" marL="457200" marR="0" rtl="0" algn="just">
              <a:lnSpc>
                <a:spcPct val="150000"/>
              </a:lnSpc>
              <a:spcBef>
                <a:spcPts val="0"/>
              </a:spcBef>
              <a:spcAft>
                <a:spcPts val="0"/>
              </a:spcAft>
              <a:buClr>
                <a:schemeClr val="dk1"/>
              </a:buClr>
              <a:buSzPts val="2600"/>
              <a:buFont typeface="Noto Sans Symbols"/>
              <a:buChar char="✔"/>
            </a:pPr>
            <a:r>
              <a:rPr b="1" i="0" lang="en-US" sz="2600" u="none" cap="none" strike="noStrike">
                <a:solidFill>
                  <a:schemeClr val="dk1"/>
                </a:solidFill>
                <a:latin typeface="Arial"/>
                <a:ea typeface="Arial"/>
                <a:cs typeface="Arial"/>
                <a:sym typeface="Arial"/>
              </a:rPr>
              <a:t>Scalability</a:t>
            </a:r>
            <a:r>
              <a:rPr b="1" i="0" lang="en-US" sz="2600" u="none" cap="none" strike="noStrike">
                <a:solidFill>
                  <a:schemeClr val="dk1"/>
                </a:solidFill>
                <a:latin typeface="Phetsarath"/>
                <a:ea typeface="Phetsarath"/>
                <a:cs typeface="Phetsarath"/>
                <a:sym typeface="Phetsarath"/>
              </a:rPr>
              <a:t>/</a:t>
            </a:r>
            <a:r>
              <a:rPr lang="en-US" sz="2600">
                <a:solidFill>
                  <a:schemeClr val="dk1"/>
                </a:solidFill>
                <a:latin typeface="Phetsarath"/>
                <a:ea typeface="Phetsarath"/>
                <a:cs typeface="Phetsarath"/>
                <a:sym typeface="Phetsarath"/>
              </a:rPr>
              <a:t>ຄວາມສາມາດໃນການຂະຫຍາຍຕົວ</a:t>
            </a:r>
            <a:r>
              <a:rPr b="0" i="0" lang="en-US" sz="2600" u="none" cap="none" strike="noStrike">
                <a:solidFill>
                  <a:schemeClr val="dk1"/>
                </a:solidFill>
                <a:latin typeface="Arial"/>
                <a:ea typeface="Arial"/>
                <a:cs typeface="Arial"/>
                <a:sym typeface="Arial"/>
              </a:rPr>
              <a:t>: 			Ensuring digital initiatives grow with the business.</a:t>
            </a:r>
            <a:endParaRPr b="1" i="0" sz="2600" u="none" cap="none" strike="noStrike">
              <a:solidFill>
                <a:schemeClr val="dk1"/>
              </a:solidFill>
              <a:latin typeface="Arial"/>
              <a:ea typeface="Arial"/>
              <a:cs typeface="Arial"/>
              <a:sym typeface="Arial"/>
            </a:endParaRPr>
          </a:p>
          <a:p>
            <a:pPr indent="-457200" lvl="0" marL="457200" marR="0" rtl="0" algn="just">
              <a:lnSpc>
                <a:spcPct val="150000"/>
              </a:lnSpc>
              <a:spcBef>
                <a:spcPts val="0"/>
              </a:spcBef>
              <a:spcAft>
                <a:spcPts val="0"/>
              </a:spcAft>
              <a:buClr>
                <a:schemeClr val="dk1"/>
              </a:buClr>
              <a:buSzPts val="2600"/>
              <a:buFont typeface="Noto Sans Symbols"/>
              <a:buChar char="✔"/>
            </a:pPr>
            <a:r>
              <a:rPr b="1" lang="en-US" sz="2600">
                <a:solidFill>
                  <a:schemeClr val="dk1"/>
                </a:solidFill>
                <a:latin typeface="Arial"/>
                <a:ea typeface="Arial"/>
                <a:cs typeface="Arial"/>
                <a:sym typeface="Arial"/>
              </a:rPr>
              <a:t>Readiness/</a:t>
            </a:r>
            <a:r>
              <a:rPr lang="en-US" sz="2600">
                <a:solidFill>
                  <a:schemeClr val="dk1"/>
                </a:solidFill>
                <a:latin typeface="Phetsarath"/>
                <a:ea typeface="Phetsarath"/>
                <a:cs typeface="Phetsarath"/>
                <a:sym typeface="Phetsarath"/>
              </a:rPr>
              <a:t>ວ່າດ້ວຍຄວາມພ້ອມ</a:t>
            </a:r>
            <a:r>
              <a:rPr b="1" lang="en-US" sz="2600">
                <a:solidFill>
                  <a:schemeClr val="dk1"/>
                </a:solidFill>
                <a:latin typeface="Arial"/>
                <a:ea typeface="Arial"/>
                <a:cs typeface="Arial"/>
                <a:sym typeface="Arial"/>
              </a:rPr>
              <a:t>:	</a:t>
            </a:r>
            <a:r>
              <a:rPr lang="en-US" sz="2600">
                <a:solidFill>
                  <a:schemeClr val="dk1"/>
                </a:solidFill>
                <a:latin typeface="Arial"/>
                <a:ea typeface="Arial"/>
                <a:cs typeface="Arial"/>
                <a:sym typeface="Arial"/>
              </a:rPr>
              <a:t>				availability of resources </a:t>
            </a:r>
            <a:endParaRPr b="0" i="0" sz="2600" u="none" cap="none" strike="noStrike">
              <a:solidFill>
                <a:schemeClr val="dk1"/>
              </a:solidFill>
              <a:latin typeface="Arial"/>
              <a:ea typeface="Arial"/>
              <a:cs typeface="Arial"/>
              <a:sym typeface="Arial"/>
            </a:endParaRPr>
          </a:p>
          <a:p>
            <a:pPr indent="-457200" lvl="0" marL="457200" marR="0" rtl="0" algn="just">
              <a:lnSpc>
                <a:spcPct val="150000"/>
              </a:lnSpc>
              <a:spcBef>
                <a:spcPts val="0"/>
              </a:spcBef>
              <a:spcAft>
                <a:spcPts val="0"/>
              </a:spcAft>
              <a:buClr>
                <a:schemeClr val="dk1"/>
              </a:buClr>
              <a:buSzPts val="2600"/>
              <a:buFont typeface="Noto Sans Symbols"/>
              <a:buChar char="✔"/>
            </a:pPr>
            <a:r>
              <a:rPr b="1" lang="en-US" sz="2600">
                <a:solidFill>
                  <a:schemeClr val="dk1"/>
                </a:solidFill>
                <a:latin typeface="Arial"/>
                <a:ea typeface="Arial"/>
                <a:cs typeface="Arial"/>
                <a:sym typeface="Arial"/>
              </a:rPr>
              <a:t>Lack of clear digital strategy</a:t>
            </a:r>
            <a:r>
              <a:rPr b="1" lang="en-US" sz="2600">
                <a:solidFill>
                  <a:schemeClr val="dk1"/>
                </a:solidFill>
                <a:latin typeface="Phetsarath"/>
                <a:ea typeface="Phetsarath"/>
                <a:cs typeface="Phetsarath"/>
                <a:sym typeface="Phetsarath"/>
              </a:rPr>
              <a:t>/</a:t>
            </a:r>
            <a:r>
              <a:rPr lang="en-US" sz="2600">
                <a:solidFill>
                  <a:schemeClr val="dk1"/>
                </a:solidFill>
                <a:latin typeface="Phetsarath"/>
                <a:ea typeface="Phetsarath"/>
                <a:cs typeface="Phetsarath"/>
                <a:sym typeface="Phetsarath"/>
              </a:rPr>
              <a:t>ຍຸດທະສາດດິຈິຕອນທີ່ບ່ຊັດເຈນ </a:t>
            </a:r>
            <a:r>
              <a:rPr b="1" lang="en-US" sz="2600">
                <a:solidFill>
                  <a:schemeClr val="dk1"/>
                </a:solidFill>
                <a:latin typeface="Arial"/>
                <a:ea typeface="Arial"/>
                <a:cs typeface="Arial"/>
                <a:sym typeface="Arial"/>
              </a:rPr>
              <a:t>:			</a:t>
            </a:r>
            <a:r>
              <a:rPr lang="en-US" sz="2600">
                <a:solidFill>
                  <a:schemeClr val="dk1"/>
                </a:solidFill>
                <a:latin typeface="Arial"/>
                <a:ea typeface="Arial"/>
                <a:cs typeface="Arial"/>
                <a:sym typeface="Arial"/>
              </a:rPr>
              <a:t>Misalignment with business objectives.</a:t>
            </a:r>
            <a:endParaRPr/>
          </a:p>
          <a:p>
            <a:pPr indent="-457200" lvl="0" marL="457200" marR="0" rtl="0" algn="just">
              <a:lnSpc>
                <a:spcPct val="150000"/>
              </a:lnSpc>
              <a:spcBef>
                <a:spcPts val="0"/>
              </a:spcBef>
              <a:spcAft>
                <a:spcPts val="0"/>
              </a:spcAft>
              <a:buClr>
                <a:schemeClr val="dk1"/>
              </a:buClr>
              <a:buSzPts val="2600"/>
              <a:buFont typeface="Noto Sans Symbols"/>
              <a:buChar char="✔"/>
            </a:pPr>
            <a:r>
              <a:rPr b="1" lang="en-US" sz="2600">
                <a:solidFill>
                  <a:schemeClr val="dk1"/>
                </a:solidFill>
                <a:latin typeface="Arial"/>
                <a:ea typeface="Arial"/>
                <a:cs typeface="Arial"/>
                <a:sym typeface="Arial"/>
              </a:rPr>
              <a:t>Data Privacy and Protection</a:t>
            </a:r>
            <a:r>
              <a:rPr b="1" lang="en-US" sz="2600">
                <a:solidFill>
                  <a:schemeClr val="dk1"/>
                </a:solidFill>
                <a:latin typeface="Phetsarath"/>
                <a:ea typeface="Phetsarath"/>
                <a:cs typeface="Phetsarath"/>
                <a:sym typeface="Phetsarath"/>
              </a:rPr>
              <a:t>/</a:t>
            </a:r>
            <a:r>
              <a:rPr lang="en-US" sz="2600">
                <a:solidFill>
                  <a:schemeClr val="dk1"/>
                </a:solidFill>
                <a:latin typeface="Phetsarath"/>
                <a:ea typeface="Phetsarath"/>
                <a:cs typeface="Phetsarath"/>
                <a:sym typeface="Phetsarath"/>
              </a:rPr>
              <a:t>ຂໍ້ມູນສ່ວນສ່ວນຕົວ ແລະ ການປົກປ້ອງຂໍ້ມູນ </a:t>
            </a:r>
            <a:r>
              <a:rPr b="1" lang="en-US" sz="2600">
                <a:solidFill>
                  <a:schemeClr val="dk1"/>
                </a:solidFill>
                <a:latin typeface="Arial"/>
                <a:ea typeface="Arial"/>
                <a:cs typeface="Arial"/>
                <a:sym typeface="Arial"/>
              </a:rPr>
              <a:t>: 	</a:t>
            </a:r>
            <a:r>
              <a:rPr lang="en-US" sz="2600">
                <a:solidFill>
                  <a:schemeClr val="dk1"/>
                </a:solidFill>
                <a:latin typeface="Arial"/>
                <a:ea typeface="Arial"/>
                <a:cs typeface="Arial"/>
                <a:sym typeface="Arial"/>
              </a:rPr>
              <a:t>Digital tools collect large volumes of data</a:t>
            </a:r>
            <a:endParaRPr/>
          </a:p>
          <a:p>
            <a:pPr indent="-457200" lvl="0" marL="457200" marR="0" rtl="0" algn="just">
              <a:lnSpc>
                <a:spcPct val="150000"/>
              </a:lnSpc>
              <a:spcBef>
                <a:spcPts val="0"/>
              </a:spcBef>
              <a:spcAft>
                <a:spcPts val="0"/>
              </a:spcAft>
              <a:buClr>
                <a:schemeClr val="dk1"/>
              </a:buClr>
              <a:buSzPts val="2600"/>
              <a:buFont typeface="Noto Sans Symbols"/>
              <a:buChar char="✔"/>
            </a:pPr>
            <a:r>
              <a:rPr b="1" lang="en-US" sz="2600">
                <a:solidFill>
                  <a:schemeClr val="dk1"/>
                </a:solidFill>
                <a:latin typeface="Arial"/>
                <a:ea typeface="Arial"/>
                <a:cs typeface="Arial"/>
                <a:sym typeface="Arial"/>
              </a:rPr>
              <a:t>Intellectual Property (IP) Rights</a:t>
            </a:r>
            <a:r>
              <a:rPr b="1" lang="en-US" sz="2600">
                <a:solidFill>
                  <a:schemeClr val="dk1"/>
                </a:solidFill>
                <a:latin typeface="Phetsarath"/>
                <a:ea typeface="Phetsarath"/>
                <a:cs typeface="Phetsarath"/>
                <a:sym typeface="Phetsarath"/>
              </a:rPr>
              <a:t>/</a:t>
            </a:r>
            <a:r>
              <a:rPr lang="en-US" sz="2600">
                <a:solidFill>
                  <a:schemeClr val="dk1"/>
                </a:solidFill>
                <a:latin typeface="Phetsarath"/>
                <a:ea typeface="Phetsarath"/>
                <a:cs typeface="Phetsarath"/>
                <a:sym typeface="Phetsarath"/>
              </a:rPr>
              <a:t>ສິດທິໃນຊັບສິນທາງປັນຍາ</a:t>
            </a:r>
            <a:r>
              <a:rPr b="1" lang="en-US" sz="2600">
                <a:solidFill>
                  <a:schemeClr val="dk1"/>
                </a:solidFill>
                <a:latin typeface="Phetsarath"/>
                <a:ea typeface="Phetsarath"/>
                <a:cs typeface="Phetsarath"/>
                <a:sym typeface="Phetsarath"/>
              </a:rPr>
              <a:t> </a:t>
            </a:r>
            <a:r>
              <a:rPr lang="en-US" sz="2600">
                <a:solidFill>
                  <a:schemeClr val="dk1"/>
                </a:solidFill>
                <a:latin typeface="Arial"/>
                <a:ea typeface="Arial"/>
                <a:cs typeface="Arial"/>
                <a:sym typeface="Arial"/>
              </a:rPr>
              <a:t>:			Use and share of digital contents </a:t>
            </a:r>
            <a:endParaRPr/>
          </a:p>
          <a:p>
            <a:pPr indent="-457200" lvl="0" marL="457200" marR="0" rtl="0" algn="just">
              <a:lnSpc>
                <a:spcPct val="150000"/>
              </a:lnSpc>
              <a:spcBef>
                <a:spcPts val="0"/>
              </a:spcBef>
              <a:spcAft>
                <a:spcPts val="0"/>
              </a:spcAft>
              <a:buClr>
                <a:schemeClr val="dk1"/>
              </a:buClr>
              <a:buSzPts val="2600"/>
              <a:buFont typeface="Noto Sans Symbols"/>
              <a:buChar char="✔"/>
            </a:pPr>
            <a:r>
              <a:rPr b="1" lang="en-US" sz="2600">
                <a:solidFill>
                  <a:schemeClr val="dk1"/>
                </a:solidFill>
                <a:latin typeface="Arial"/>
                <a:ea typeface="Arial"/>
                <a:cs typeface="Arial"/>
                <a:sym typeface="Arial"/>
              </a:rPr>
              <a:t>Accessibility and Equality Laws</a:t>
            </a:r>
            <a:r>
              <a:rPr b="1" lang="en-US" sz="2600">
                <a:solidFill>
                  <a:schemeClr val="dk1"/>
                </a:solidFill>
                <a:latin typeface="Phetsarath"/>
                <a:ea typeface="Phetsarath"/>
                <a:cs typeface="Phetsarath"/>
                <a:sym typeface="Phetsarath"/>
              </a:rPr>
              <a:t>/</a:t>
            </a:r>
            <a:r>
              <a:rPr lang="en-US" sz="2600">
                <a:solidFill>
                  <a:schemeClr val="dk1"/>
                </a:solidFill>
                <a:latin typeface="Phetsarath"/>
                <a:ea typeface="Phetsarath"/>
                <a:cs typeface="Phetsarath"/>
                <a:sym typeface="Phetsarath"/>
              </a:rPr>
              <a:t>ກົດໝາຍວ່າດ້ວຍການເຂົ້າເຖິງແລະຄວາມເທົ່າທຽມ</a:t>
            </a:r>
            <a:r>
              <a:rPr lang="en-US" sz="2600">
                <a:solidFill>
                  <a:schemeClr val="dk1"/>
                </a:solidFill>
                <a:latin typeface="Arial"/>
                <a:ea typeface="Arial"/>
                <a:cs typeface="Arial"/>
                <a:sym typeface="Arial"/>
              </a:rPr>
              <a:t>: </a:t>
            </a:r>
            <a:r>
              <a:rPr lang="en-US" sz="2000">
                <a:solidFill>
                  <a:schemeClr val="dk1"/>
                </a:solidFill>
                <a:latin typeface="Arial"/>
                <a:ea typeface="Arial"/>
                <a:cs typeface="Arial"/>
                <a:sym typeface="Arial"/>
              </a:rPr>
              <a:t>Ensuring that digital platforms are accessible to all.</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0"/>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252" name="Google Shape;252;p20"/>
          <p:cNvGrpSpPr/>
          <p:nvPr/>
        </p:nvGrpSpPr>
        <p:grpSpPr>
          <a:xfrm rot="1856417">
            <a:off x="1652615" y="-2000734"/>
            <a:ext cx="970722" cy="5643002"/>
            <a:chOff x="0" y="-28575"/>
            <a:chExt cx="302828" cy="1760398"/>
          </a:xfrm>
        </p:grpSpPr>
        <p:sp>
          <p:nvSpPr>
            <p:cNvPr id="253" name="Google Shape;253;p20"/>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254" name="Google Shape;254;p20"/>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55" name="Google Shape;255;p20"/>
          <p:cNvGrpSpPr/>
          <p:nvPr/>
        </p:nvGrpSpPr>
        <p:grpSpPr>
          <a:xfrm rot="1840381">
            <a:off x="-630999" y="-3158884"/>
            <a:ext cx="2823995" cy="18204053"/>
            <a:chOff x="0" y="-28575"/>
            <a:chExt cx="1276957" cy="5678958"/>
          </a:xfrm>
        </p:grpSpPr>
        <p:sp>
          <p:nvSpPr>
            <p:cNvPr id="256" name="Google Shape;256;p20"/>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257" name="Google Shape;257;p20"/>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58" name="Google Shape;258;p20"/>
          <p:cNvGrpSpPr/>
          <p:nvPr/>
        </p:nvGrpSpPr>
        <p:grpSpPr>
          <a:xfrm rot="-1788554">
            <a:off x="-389517" y="727137"/>
            <a:ext cx="2881699" cy="12987878"/>
            <a:chOff x="0" y="-28575"/>
            <a:chExt cx="1174900" cy="4051714"/>
          </a:xfrm>
        </p:grpSpPr>
        <p:sp>
          <p:nvSpPr>
            <p:cNvPr id="259" name="Google Shape;259;p20"/>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260" name="Google Shape;260;p20"/>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61" name="Google Shape;261;p20"/>
          <p:cNvGrpSpPr/>
          <p:nvPr/>
        </p:nvGrpSpPr>
        <p:grpSpPr>
          <a:xfrm>
            <a:off x="783779" y="8190502"/>
            <a:ext cx="896410" cy="833382"/>
            <a:chOff x="0" y="-57150"/>
            <a:chExt cx="812800" cy="755650"/>
          </a:xfrm>
        </p:grpSpPr>
        <p:sp>
          <p:nvSpPr>
            <p:cNvPr id="262" name="Google Shape;262;p20"/>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263" name="Google Shape;263;p20"/>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64" name="Google Shape;264;p20"/>
          <p:cNvGrpSpPr/>
          <p:nvPr/>
        </p:nvGrpSpPr>
        <p:grpSpPr>
          <a:xfrm>
            <a:off x="-324674" y="-339738"/>
            <a:ext cx="18943852" cy="1199787"/>
            <a:chOff x="0" y="-57150"/>
            <a:chExt cx="4989327" cy="315993"/>
          </a:xfrm>
        </p:grpSpPr>
        <p:sp>
          <p:nvSpPr>
            <p:cNvPr id="265" name="Google Shape;265;p20"/>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266" name="Google Shape;266;p20"/>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67" name="Google Shape;267;p20"/>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268" name="Google Shape;268;p20"/>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269" name="Google Shape;269;p20"/>
          <p:cNvSpPr txBox="1"/>
          <p:nvPr/>
        </p:nvSpPr>
        <p:spPr>
          <a:xfrm>
            <a:off x="4228858" y="3388459"/>
            <a:ext cx="13891085" cy="612475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2800">
                <a:solidFill>
                  <a:schemeClr val="dk1"/>
                </a:solidFill>
                <a:latin typeface="Calibri"/>
                <a:ea typeface="Calibri"/>
                <a:cs typeface="Calibri"/>
                <a:sym typeface="Calibri"/>
              </a:rPr>
              <a:t>1. </a:t>
            </a:r>
            <a:r>
              <a:rPr b="1" lang="en-US" sz="2800">
                <a:solidFill>
                  <a:schemeClr val="dk1"/>
                </a:solidFill>
                <a:latin typeface="Phetsarath"/>
                <a:ea typeface="Phetsarath"/>
                <a:cs typeface="Phetsarath"/>
                <a:sym typeface="Phetsarath"/>
              </a:rPr>
              <a:t>ນຳພາອົງກອນໃຫ້ຜ່ານການປ່ຽນແປງ/Guides Organizations Through Change:</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Strategic leadership helps organizations navigate complex technological and organizational changes.</a:t>
            </a:r>
            <a:endParaRPr/>
          </a:p>
          <a:p>
            <a:pPr indent="0" lvl="0" marL="0" marR="0" rtl="0" algn="just">
              <a:spcBef>
                <a:spcPts val="0"/>
              </a:spcBef>
              <a:spcAft>
                <a:spcPts val="0"/>
              </a:spcAft>
              <a:buNone/>
            </a:pPr>
            <a:r>
              <a:rPr b="1" lang="en-US" sz="2800">
                <a:solidFill>
                  <a:schemeClr val="dk1"/>
                </a:solidFill>
                <a:latin typeface="Phetsarath"/>
                <a:ea typeface="Phetsarath"/>
                <a:cs typeface="Phetsarath"/>
                <a:sym typeface="Phetsarath"/>
              </a:rPr>
              <a:t>2. ຈັດສັນເທັກໂນໂລຊີໃຫ້ສອດຄ່ອງກັບຍຸດທະສາດຂອງອົງກອນ/Aligns Technology with Strategy:</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Ensures that digital initiatives support the organization’s overall goals and long-term vision.</a:t>
            </a:r>
            <a:endParaRPr/>
          </a:p>
          <a:p>
            <a:pPr indent="0" lvl="0" marL="0" marR="0" rtl="0" algn="just">
              <a:spcBef>
                <a:spcPts val="0"/>
              </a:spcBef>
              <a:spcAft>
                <a:spcPts val="0"/>
              </a:spcAft>
              <a:buNone/>
            </a:pPr>
            <a:r>
              <a:rPr b="1" lang="en-US" sz="2800">
                <a:solidFill>
                  <a:schemeClr val="dk1"/>
                </a:solidFill>
                <a:latin typeface="Phetsarath"/>
                <a:ea typeface="Phetsarath"/>
                <a:cs typeface="Phetsarath"/>
                <a:sym typeface="Phetsarath"/>
              </a:rPr>
              <a:t>3. ຂັບເຂື່ອນນະວັດຕະກຳ/Drives Innovation:</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Encourages the use of technology to innovate business processes, services, and customer experiences.</a:t>
            </a:r>
            <a:endParaRPr/>
          </a:p>
          <a:p>
            <a:pPr indent="0" lvl="0" marL="0" marR="0" rtl="0" algn="just">
              <a:spcBef>
                <a:spcPts val="0"/>
              </a:spcBef>
              <a:spcAft>
                <a:spcPts val="0"/>
              </a:spcAft>
              <a:buNone/>
            </a:pPr>
            <a:r>
              <a:rPr b="1" lang="en-US" sz="2800">
                <a:solidFill>
                  <a:schemeClr val="dk1"/>
                </a:solidFill>
                <a:latin typeface="Calibri"/>
                <a:ea typeface="Calibri"/>
                <a:cs typeface="Calibri"/>
                <a:sym typeface="Calibri"/>
              </a:rPr>
              <a:t>4</a:t>
            </a:r>
            <a:r>
              <a:rPr b="1" lang="en-US" sz="2800">
                <a:solidFill>
                  <a:schemeClr val="dk1"/>
                </a:solidFill>
                <a:latin typeface="Phetsarath"/>
                <a:ea typeface="Phetsarath"/>
                <a:cs typeface="Phetsarath"/>
                <a:sym typeface="Phetsarath"/>
              </a:rPr>
              <a:t>. ສົ່ງເສີມໃຫ້ມີການປະຍຸກທາງດ້ານວັດທະນະທຳ/Promotes Cultural Adaptability:</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Fosters a culture open to change, learning, and digital adoption.</a:t>
            </a:r>
            <a:endParaRPr/>
          </a:p>
          <a:p>
            <a:pPr indent="0" lvl="0" marL="0" marR="0" rtl="0" algn="just">
              <a:spcBef>
                <a:spcPts val="0"/>
              </a:spcBef>
              <a:spcAft>
                <a:spcPts val="0"/>
              </a:spcAft>
              <a:buNone/>
            </a:pPr>
            <a:r>
              <a:rPr b="1" lang="en-US" sz="2800">
                <a:solidFill>
                  <a:schemeClr val="dk1"/>
                </a:solidFill>
                <a:latin typeface="Calibri"/>
                <a:ea typeface="Calibri"/>
                <a:cs typeface="Calibri"/>
                <a:sym typeface="Calibri"/>
              </a:rPr>
              <a:t>5</a:t>
            </a:r>
            <a:r>
              <a:rPr b="1" lang="en-US" sz="2800">
                <a:solidFill>
                  <a:schemeClr val="dk1"/>
                </a:solidFill>
                <a:latin typeface="Phetsarath"/>
                <a:ea typeface="Phetsarath"/>
                <a:cs typeface="Phetsarath"/>
                <a:sym typeface="Phetsarath"/>
              </a:rPr>
              <a:t>. ບົດບາດອື່ນໆ/Multidimensional </a:t>
            </a:r>
            <a:r>
              <a:rPr b="1" lang="en-US" sz="2800">
                <a:solidFill>
                  <a:schemeClr val="dk1"/>
                </a:solidFill>
                <a:latin typeface="Calibri"/>
                <a:ea typeface="Calibri"/>
                <a:cs typeface="Calibri"/>
                <a:sym typeface="Calibri"/>
              </a:rPr>
              <a:t>Role:</a:t>
            </a:r>
            <a:endParaRPr/>
          </a:p>
          <a:p>
            <a:pPr indent="-457200" lvl="1" marL="9144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Involves various aspects such as strategic vision, change management, culture building, digital frameworks, and awareness of tech trends.</a:t>
            </a:r>
            <a:endParaRPr/>
          </a:p>
        </p:txBody>
      </p:sp>
      <p:sp>
        <p:nvSpPr>
          <p:cNvPr id="270" name="Google Shape;270;p20"/>
          <p:cNvSpPr txBox="1"/>
          <p:nvPr/>
        </p:nvSpPr>
        <p:spPr>
          <a:xfrm>
            <a:off x="8335785" y="1559197"/>
            <a:ext cx="6934200" cy="76944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4400">
                <a:solidFill>
                  <a:schemeClr val="dk1"/>
                </a:solidFill>
                <a:latin typeface="Calibri"/>
                <a:ea typeface="Calibri"/>
                <a:cs typeface="Calibri"/>
                <a:sym typeface="Calibri"/>
              </a:rPr>
              <a:t>Strategic Leadership in DT</a:t>
            </a:r>
            <a:endParaRPr sz="44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21"/>
          <p:cNvSpPr/>
          <p:nvPr/>
        </p:nvSpPr>
        <p:spPr>
          <a:xfrm>
            <a:off x="0" y="22179"/>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22953" l="-22146" r="-4548" t="-27248"/>
            </a:stretch>
          </a:blipFill>
          <a:ln>
            <a:noFill/>
          </a:ln>
        </p:spPr>
      </p:sp>
      <p:grpSp>
        <p:nvGrpSpPr>
          <p:cNvPr id="276" name="Google Shape;276;p21"/>
          <p:cNvGrpSpPr/>
          <p:nvPr/>
        </p:nvGrpSpPr>
        <p:grpSpPr>
          <a:xfrm rot="1856417">
            <a:off x="1652615" y="-2000734"/>
            <a:ext cx="970722" cy="5643002"/>
            <a:chOff x="0" y="-28575"/>
            <a:chExt cx="302828" cy="1760398"/>
          </a:xfrm>
        </p:grpSpPr>
        <p:sp>
          <p:nvSpPr>
            <p:cNvPr id="277" name="Google Shape;277;p21"/>
            <p:cNvSpPr/>
            <p:nvPr/>
          </p:nvSpPr>
          <p:spPr>
            <a:xfrm>
              <a:off x="0" y="0"/>
              <a:ext cx="302828" cy="1731823"/>
            </a:xfrm>
            <a:custGeom>
              <a:rect b="b" l="l" r="r" t="t"/>
              <a:pathLst>
                <a:path extrusionOk="0" h="1731823" w="302828">
                  <a:moveTo>
                    <a:pt x="0" y="0"/>
                  </a:moveTo>
                  <a:lnTo>
                    <a:pt x="302828" y="0"/>
                  </a:lnTo>
                  <a:lnTo>
                    <a:pt x="302828" y="1731823"/>
                  </a:lnTo>
                  <a:lnTo>
                    <a:pt x="0" y="1731823"/>
                  </a:lnTo>
                  <a:close/>
                </a:path>
              </a:pathLst>
            </a:custGeom>
            <a:gradFill>
              <a:gsLst>
                <a:gs pos="0">
                  <a:srgbClr val="269ED6"/>
                </a:gs>
                <a:gs pos="100000">
                  <a:srgbClr val="27AAE1">
                    <a:alpha val="0"/>
                  </a:srgbClr>
                </a:gs>
              </a:gsLst>
              <a:lin ang="5400000" scaled="0"/>
            </a:gradFill>
            <a:ln>
              <a:noFill/>
            </a:ln>
          </p:spPr>
        </p:sp>
        <p:sp>
          <p:nvSpPr>
            <p:cNvPr id="278" name="Google Shape;278;p21"/>
            <p:cNvSpPr txBox="1"/>
            <p:nvPr/>
          </p:nvSpPr>
          <p:spPr>
            <a:xfrm>
              <a:off x="0" y="-28575"/>
              <a:ext cx="302828" cy="176039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79" name="Google Shape;279;p21"/>
          <p:cNvGrpSpPr/>
          <p:nvPr/>
        </p:nvGrpSpPr>
        <p:grpSpPr>
          <a:xfrm rot="1840381">
            <a:off x="-630286" y="-3161484"/>
            <a:ext cx="2813804" cy="18204053"/>
            <a:chOff x="0" y="-28575"/>
            <a:chExt cx="1276957" cy="5678958"/>
          </a:xfrm>
        </p:grpSpPr>
        <p:sp>
          <p:nvSpPr>
            <p:cNvPr id="280" name="Google Shape;280;p21"/>
            <p:cNvSpPr/>
            <p:nvPr/>
          </p:nvSpPr>
          <p:spPr>
            <a:xfrm>
              <a:off x="0" y="0"/>
              <a:ext cx="1276957" cy="5650383"/>
            </a:xfrm>
            <a:custGeom>
              <a:rect b="b" l="l" r="r" t="t"/>
              <a:pathLst>
                <a:path extrusionOk="0" h="5650383" w="1276957">
                  <a:moveTo>
                    <a:pt x="0" y="0"/>
                  </a:moveTo>
                  <a:lnTo>
                    <a:pt x="1276957" y="0"/>
                  </a:lnTo>
                  <a:lnTo>
                    <a:pt x="1276957" y="5650383"/>
                  </a:lnTo>
                  <a:lnTo>
                    <a:pt x="0" y="5650383"/>
                  </a:lnTo>
                  <a:close/>
                </a:path>
              </a:pathLst>
            </a:custGeom>
            <a:gradFill>
              <a:gsLst>
                <a:gs pos="0">
                  <a:srgbClr val="27AAE1"/>
                </a:gs>
                <a:gs pos="100000">
                  <a:srgbClr val="254287"/>
                </a:gs>
              </a:gsLst>
              <a:lin ang="0" scaled="0"/>
            </a:gradFill>
            <a:ln>
              <a:noFill/>
            </a:ln>
          </p:spPr>
        </p:sp>
        <p:sp>
          <p:nvSpPr>
            <p:cNvPr id="281" name="Google Shape;281;p21"/>
            <p:cNvSpPr txBox="1"/>
            <p:nvPr/>
          </p:nvSpPr>
          <p:spPr>
            <a:xfrm>
              <a:off x="0" y="-28575"/>
              <a:ext cx="1276957" cy="5678958"/>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82" name="Google Shape;282;p21"/>
          <p:cNvGrpSpPr/>
          <p:nvPr/>
        </p:nvGrpSpPr>
        <p:grpSpPr>
          <a:xfrm rot="-1788554">
            <a:off x="-403915" y="673042"/>
            <a:ext cx="3099337" cy="12987878"/>
            <a:chOff x="0" y="-28575"/>
            <a:chExt cx="1174900" cy="4051714"/>
          </a:xfrm>
        </p:grpSpPr>
        <p:sp>
          <p:nvSpPr>
            <p:cNvPr id="283" name="Google Shape;283;p21"/>
            <p:cNvSpPr/>
            <p:nvPr/>
          </p:nvSpPr>
          <p:spPr>
            <a:xfrm>
              <a:off x="0" y="0"/>
              <a:ext cx="1174900" cy="4023139"/>
            </a:xfrm>
            <a:custGeom>
              <a:rect b="b" l="l" r="r" t="t"/>
              <a:pathLst>
                <a:path extrusionOk="0" h="4023139" w="1174900">
                  <a:moveTo>
                    <a:pt x="0" y="0"/>
                  </a:moveTo>
                  <a:lnTo>
                    <a:pt x="1174900" y="0"/>
                  </a:lnTo>
                  <a:lnTo>
                    <a:pt x="1174900" y="4023139"/>
                  </a:lnTo>
                  <a:lnTo>
                    <a:pt x="0" y="4023139"/>
                  </a:lnTo>
                  <a:close/>
                </a:path>
              </a:pathLst>
            </a:custGeom>
            <a:gradFill>
              <a:gsLst>
                <a:gs pos="0">
                  <a:srgbClr val="1A2047"/>
                </a:gs>
                <a:gs pos="100000">
                  <a:srgbClr val="29399D"/>
                </a:gs>
              </a:gsLst>
              <a:lin ang="0" scaled="0"/>
            </a:gradFill>
            <a:ln>
              <a:noFill/>
            </a:ln>
          </p:spPr>
        </p:sp>
        <p:sp>
          <p:nvSpPr>
            <p:cNvPr id="284" name="Google Shape;284;p21"/>
            <p:cNvSpPr txBox="1"/>
            <p:nvPr/>
          </p:nvSpPr>
          <p:spPr>
            <a:xfrm>
              <a:off x="0" y="-28575"/>
              <a:ext cx="1174900" cy="4051714"/>
            </a:xfrm>
            <a:prstGeom prst="rect">
              <a:avLst/>
            </a:prstGeom>
            <a:noFill/>
            <a:ln>
              <a:noFill/>
            </a:ln>
          </p:spPr>
          <p:txBody>
            <a:bodyPr anchorCtr="0" anchor="ctr" bIns="49225" lIns="49225" spcFirstLastPara="1" rIns="49225" wrap="square" tIns="49225">
              <a:noAutofit/>
            </a:bodyPr>
            <a:lstStyle/>
            <a:p>
              <a:pPr indent="0" lvl="0" marL="0" marR="0" rtl="0" algn="ctr">
                <a:lnSpc>
                  <a:spcPct val="82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85" name="Google Shape;285;p21"/>
          <p:cNvGrpSpPr/>
          <p:nvPr/>
        </p:nvGrpSpPr>
        <p:grpSpPr>
          <a:xfrm>
            <a:off x="783779" y="8190502"/>
            <a:ext cx="896410" cy="833382"/>
            <a:chOff x="0" y="-57150"/>
            <a:chExt cx="812800" cy="755650"/>
          </a:xfrm>
        </p:grpSpPr>
        <p:sp>
          <p:nvSpPr>
            <p:cNvPr id="286" name="Google Shape;286;p21"/>
            <p:cNvSpPr/>
            <p:nvPr/>
          </p:nvSpPr>
          <p:spPr>
            <a:xfrm>
              <a:off x="0" y="0"/>
              <a:ext cx="812800" cy="698500"/>
            </a:xfrm>
            <a:custGeom>
              <a:rect b="b" l="l" r="r" t="t"/>
              <a:pathLst>
                <a:path extrusionOk="0" h="698500" w="812800">
                  <a:moveTo>
                    <a:pt x="812800" y="349250"/>
                  </a:moveTo>
                  <a:lnTo>
                    <a:pt x="609600" y="698500"/>
                  </a:lnTo>
                  <a:lnTo>
                    <a:pt x="203200" y="698500"/>
                  </a:lnTo>
                  <a:lnTo>
                    <a:pt x="0" y="349250"/>
                  </a:lnTo>
                  <a:lnTo>
                    <a:pt x="203200" y="0"/>
                  </a:lnTo>
                  <a:lnTo>
                    <a:pt x="609600" y="0"/>
                  </a:lnTo>
                  <a:lnTo>
                    <a:pt x="812800" y="349250"/>
                  </a:lnTo>
                  <a:close/>
                </a:path>
              </a:pathLst>
            </a:custGeom>
            <a:gradFill>
              <a:gsLst>
                <a:gs pos="0">
                  <a:srgbClr val="27AAE1"/>
                </a:gs>
                <a:gs pos="100000">
                  <a:srgbClr val="254287"/>
                </a:gs>
              </a:gsLst>
              <a:lin ang="0" scaled="0"/>
            </a:gradFill>
            <a:ln>
              <a:noFill/>
            </a:ln>
          </p:spPr>
        </p:sp>
        <p:sp>
          <p:nvSpPr>
            <p:cNvPr id="287" name="Google Shape;287;p21"/>
            <p:cNvSpPr txBox="1"/>
            <p:nvPr/>
          </p:nvSpPr>
          <p:spPr>
            <a:xfrm>
              <a:off x="114300" y="-57150"/>
              <a:ext cx="584200" cy="75565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88" name="Google Shape;288;p21"/>
          <p:cNvGrpSpPr/>
          <p:nvPr/>
        </p:nvGrpSpPr>
        <p:grpSpPr>
          <a:xfrm>
            <a:off x="-324674" y="-339738"/>
            <a:ext cx="18943852" cy="1199787"/>
            <a:chOff x="0" y="-57150"/>
            <a:chExt cx="4989327" cy="315993"/>
          </a:xfrm>
        </p:grpSpPr>
        <p:sp>
          <p:nvSpPr>
            <p:cNvPr id="289" name="Google Shape;289;p21"/>
            <p:cNvSpPr/>
            <p:nvPr/>
          </p:nvSpPr>
          <p:spPr>
            <a:xfrm>
              <a:off x="0" y="0"/>
              <a:ext cx="4989327" cy="258843"/>
            </a:xfrm>
            <a:custGeom>
              <a:rect b="b" l="l" r="r" t="t"/>
              <a:pathLst>
                <a:path extrusionOk="0" h="258843" w="4989327">
                  <a:moveTo>
                    <a:pt x="0" y="0"/>
                  </a:moveTo>
                  <a:lnTo>
                    <a:pt x="4989327" y="0"/>
                  </a:lnTo>
                  <a:lnTo>
                    <a:pt x="4989327" y="258843"/>
                  </a:lnTo>
                  <a:lnTo>
                    <a:pt x="0" y="258843"/>
                  </a:lnTo>
                  <a:close/>
                </a:path>
              </a:pathLst>
            </a:custGeom>
            <a:solidFill>
              <a:srgbClr val="FFFFFF"/>
            </a:solidFill>
            <a:ln>
              <a:noFill/>
            </a:ln>
          </p:spPr>
        </p:sp>
        <p:sp>
          <p:nvSpPr>
            <p:cNvPr id="290" name="Google Shape;290;p21"/>
            <p:cNvSpPr txBox="1"/>
            <p:nvPr/>
          </p:nvSpPr>
          <p:spPr>
            <a:xfrm>
              <a:off x="0" y="-57150"/>
              <a:ext cx="4989327" cy="31599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91" name="Google Shape;291;p21"/>
          <p:cNvSpPr/>
          <p:nvPr/>
        </p:nvSpPr>
        <p:spPr>
          <a:xfrm>
            <a:off x="131935" y="128042"/>
            <a:ext cx="2651775" cy="574749"/>
          </a:xfrm>
          <a:custGeom>
            <a:rect b="b" l="l" r="r" t="t"/>
            <a:pathLst>
              <a:path extrusionOk="0" h="574749" w="2651775">
                <a:moveTo>
                  <a:pt x="0" y="0"/>
                </a:moveTo>
                <a:lnTo>
                  <a:pt x="2651775" y="0"/>
                </a:lnTo>
                <a:lnTo>
                  <a:pt x="2651775" y="574749"/>
                </a:lnTo>
                <a:lnTo>
                  <a:pt x="0" y="574749"/>
                </a:lnTo>
                <a:lnTo>
                  <a:pt x="0" y="0"/>
                </a:lnTo>
                <a:close/>
              </a:path>
            </a:pathLst>
          </a:custGeom>
          <a:blipFill rotWithShape="1">
            <a:blip r:embed="rId4">
              <a:alphaModFix/>
            </a:blip>
            <a:stretch>
              <a:fillRect b="0" l="0" r="0" t="0"/>
            </a:stretch>
          </a:blipFill>
          <a:ln>
            <a:noFill/>
          </a:ln>
        </p:spPr>
      </p:sp>
      <p:sp>
        <p:nvSpPr>
          <p:cNvPr id="292" name="Google Shape;292;p21"/>
          <p:cNvSpPr/>
          <p:nvPr/>
        </p:nvSpPr>
        <p:spPr>
          <a:xfrm>
            <a:off x="16866668" y="172304"/>
            <a:ext cx="1253276" cy="530487"/>
          </a:xfrm>
          <a:custGeom>
            <a:rect b="b" l="l" r="r" t="t"/>
            <a:pathLst>
              <a:path extrusionOk="0" h="530487" w="1253276">
                <a:moveTo>
                  <a:pt x="0" y="0"/>
                </a:moveTo>
                <a:lnTo>
                  <a:pt x="1253277" y="0"/>
                </a:lnTo>
                <a:lnTo>
                  <a:pt x="1253277" y="530487"/>
                </a:lnTo>
                <a:lnTo>
                  <a:pt x="0" y="530487"/>
                </a:lnTo>
                <a:lnTo>
                  <a:pt x="0" y="0"/>
                </a:lnTo>
                <a:close/>
              </a:path>
            </a:pathLst>
          </a:custGeom>
          <a:blipFill rotWithShape="1">
            <a:blip r:embed="rId5">
              <a:alphaModFix/>
            </a:blip>
            <a:stretch>
              <a:fillRect b="0" l="0" r="0" t="0"/>
            </a:stretch>
          </a:blipFill>
          <a:ln>
            <a:noFill/>
          </a:ln>
        </p:spPr>
      </p:sp>
      <p:sp>
        <p:nvSpPr>
          <p:cNvPr id="293" name="Google Shape;293;p21"/>
          <p:cNvSpPr txBox="1"/>
          <p:nvPr/>
        </p:nvSpPr>
        <p:spPr>
          <a:xfrm>
            <a:off x="4004930" y="3126069"/>
            <a:ext cx="14115013" cy="4401205"/>
          </a:xfrm>
          <a:prstGeom prst="rect">
            <a:avLst/>
          </a:prstGeom>
          <a:noFill/>
          <a:ln>
            <a:noFill/>
          </a:ln>
        </p:spPr>
        <p:txBody>
          <a:bodyPr anchorCtr="0" anchor="t" bIns="45700" lIns="91425" spcFirstLastPara="1" rIns="91425" wrap="square" tIns="45700">
            <a:spAutoFit/>
          </a:bodyPr>
          <a:lstStyle/>
          <a:p>
            <a:pPr indent="-457200" lvl="0" marL="457200" marR="0" rtl="0" algn="just">
              <a:spcBef>
                <a:spcPts val="0"/>
              </a:spcBef>
              <a:spcAft>
                <a:spcPts val="0"/>
              </a:spcAft>
              <a:buClr>
                <a:schemeClr val="dk1"/>
              </a:buClr>
              <a:buSzPts val="2800"/>
              <a:buFont typeface="Noto Sans Symbols"/>
              <a:buChar char="❑"/>
            </a:pPr>
            <a:r>
              <a:rPr b="1" lang="en-US" sz="2800">
                <a:solidFill>
                  <a:schemeClr val="dk1"/>
                </a:solidFill>
                <a:latin typeface="Calibri"/>
                <a:ea typeface="Calibri"/>
                <a:cs typeface="Calibri"/>
                <a:sym typeface="Calibri"/>
              </a:rPr>
              <a:t>Setting a Clear Vision &amp; Strategy</a:t>
            </a:r>
            <a:endParaRPr/>
          </a:p>
          <a:p>
            <a:pPr indent="-342900" lvl="1" marL="8001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Leaders must </a:t>
            </a:r>
            <a:r>
              <a:rPr b="1" i="0" lang="en-US" sz="2800" u="none" cap="none" strike="noStrike">
                <a:solidFill>
                  <a:schemeClr val="dk1"/>
                </a:solidFill>
                <a:latin typeface="Calibri"/>
                <a:ea typeface="Calibri"/>
                <a:cs typeface="Calibri"/>
                <a:sym typeface="Calibri"/>
              </a:rPr>
              <a:t>define a roadmap, </a:t>
            </a:r>
            <a:r>
              <a:rPr b="1" i="0" lang="en-US" sz="2800" u="none" cap="none" strike="noStrike">
                <a:solidFill>
                  <a:schemeClr val="dk1"/>
                </a:solidFill>
                <a:latin typeface="Avenir"/>
                <a:ea typeface="Avenir"/>
                <a:cs typeface="Avenir"/>
                <a:sym typeface="Avenir"/>
              </a:rPr>
              <a:t>clear and achievable goals </a:t>
            </a:r>
            <a:r>
              <a:rPr b="0" i="0" lang="en-US" sz="2800" u="none" cap="none" strike="noStrike">
                <a:solidFill>
                  <a:schemeClr val="dk1"/>
                </a:solidFill>
                <a:latin typeface="Calibri"/>
                <a:ea typeface="Calibri"/>
                <a:cs typeface="Calibri"/>
                <a:sym typeface="Calibri"/>
              </a:rPr>
              <a:t> for digital transformation.</a:t>
            </a:r>
            <a:endParaRPr/>
          </a:p>
          <a:p>
            <a:pPr indent="-342900" lvl="1" marL="8001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Align technology investments with </a:t>
            </a:r>
            <a:r>
              <a:rPr b="1" i="0" lang="en-US" sz="2800" u="none" cap="none" strike="noStrike">
                <a:solidFill>
                  <a:schemeClr val="dk1"/>
                </a:solidFill>
                <a:latin typeface="Calibri"/>
                <a:ea typeface="Calibri"/>
                <a:cs typeface="Calibri"/>
                <a:sym typeface="Calibri"/>
              </a:rPr>
              <a:t>business goals and customer needs</a:t>
            </a:r>
            <a:r>
              <a:rPr b="0" i="0" lang="en-US" sz="2800" u="none" cap="none" strike="noStrike">
                <a:solidFill>
                  <a:schemeClr val="dk1"/>
                </a:solidFill>
                <a:latin typeface="Calibri"/>
                <a:ea typeface="Calibri"/>
                <a:cs typeface="Calibri"/>
                <a:sym typeface="Calibri"/>
              </a:rPr>
              <a:t>.</a:t>
            </a:r>
            <a:endParaRPr/>
          </a:p>
          <a:p>
            <a:pPr indent="-342900" lvl="1" marL="8001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Ensure all stakeholders understand </a:t>
            </a:r>
            <a:r>
              <a:rPr b="1" i="0" lang="en-US" sz="2800" u="none" cap="none" strike="noStrike">
                <a:solidFill>
                  <a:schemeClr val="dk1"/>
                </a:solidFill>
                <a:latin typeface="Calibri"/>
                <a:ea typeface="Calibri"/>
                <a:cs typeface="Calibri"/>
                <a:sym typeface="Calibri"/>
              </a:rPr>
              <a:t>why digital transformation is necessary</a:t>
            </a:r>
            <a:r>
              <a:rPr b="0" i="0" lang="en-US" sz="2800" u="none" cap="none" strike="noStrike">
                <a:solidFill>
                  <a:schemeClr val="dk1"/>
                </a:solidFill>
                <a:latin typeface="Calibri"/>
                <a:ea typeface="Calibri"/>
                <a:cs typeface="Calibri"/>
                <a:sym typeface="Calibri"/>
              </a:rPr>
              <a:t>.</a:t>
            </a:r>
            <a:endParaRPr/>
          </a:p>
          <a:p>
            <a:pPr indent="-342900" lvl="1" marL="800100" marR="0" rtl="0" algn="just">
              <a:spcBef>
                <a:spcPts val="0"/>
              </a:spcBef>
              <a:spcAft>
                <a:spcPts val="0"/>
              </a:spcAft>
              <a:buClr>
                <a:schemeClr val="dk1"/>
              </a:buClr>
              <a:buSzPts val="2800"/>
              <a:buFont typeface="Noto Sans Symbols"/>
              <a:buChar char="✔"/>
            </a:pPr>
            <a:r>
              <a:rPr b="1" i="0" lang="en-US" sz="2800" u="none" cap="none" strike="noStrike">
                <a:solidFill>
                  <a:schemeClr val="dk1"/>
                </a:solidFill>
                <a:latin typeface="Avenir"/>
                <a:ea typeface="Avenir"/>
                <a:cs typeface="Avenir"/>
                <a:sym typeface="Avenir"/>
              </a:rPr>
              <a:t>Ensure alignment between digital strategy and overall organizational objectives.</a:t>
            </a:r>
            <a:endParaRPr b="0" i="0" sz="2800" u="none" cap="none" strike="noStrike">
              <a:solidFill>
                <a:schemeClr val="dk1"/>
              </a:solidFill>
              <a:latin typeface="Avenir"/>
              <a:ea typeface="Avenir"/>
              <a:cs typeface="Avenir"/>
              <a:sym typeface="Avenir"/>
            </a:endParaRPr>
          </a:p>
          <a:p>
            <a:pPr indent="0" lvl="0" marL="0" marR="0" rtl="0" algn="just">
              <a:spcBef>
                <a:spcPts val="0"/>
              </a:spcBef>
              <a:spcAft>
                <a:spcPts val="0"/>
              </a:spcAft>
              <a:buNone/>
            </a:pPr>
            <a:r>
              <a:t/>
            </a:r>
            <a:endParaRPr sz="2800">
              <a:solidFill>
                <a:schemeClr val="dk1"/>
              </a:solidFill>
              <a:latin typeface="Calibri"/>
              <a:ea typeface="Calibri"/>
              <a:cs typeface="Calibri"/>
              <a:sym typeface="Calibri"/>
            </a:endParaRPr>
          </a:p>
          <a:p>
            <a:pPr indent="-457200" lvl="0" marL="457200" marR="0" rtl="0" algn="just">
              <a:spcBef>
                <a:spcPts val="0"/>
              </a:spcBef>
              <a:spcAft>
                <a:spcPts val="0"/>
              </a:spcAft>
              <a:buClr>
                <a:schemeClr val="dk1"/>
              </a:buClr>
              <a:buSzPts val="2800"/>
              <a:buFont typeface="Noto Sans Symbols"/>
              <a:buChar char="❑"/>
            </a:pPr>
            <a:r>
              <a:rPr b="1" lang="en-US" sz="2800">
                <a:solidFill>
                  <a:schemeClr val="dk1"/>
                </a:solidFill>
                <a:latin typeface="Calibri"/>
                <a:ea typeface="Calibri"/>
                <a:cs typeface="Calibri"/>
                <a:sym typeface="Calibri"/>
              </a:rPr>
              <a:t>Driving Cultural Change</a:t>
            </a:r>
            <a:endParaRPr/>
          </a:p>
          <a:p>
            <a:pPr indent="-342900" lvl="1" marL="8001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Digital transformation requires a </a:t>
            </a:r>
            <a:r>
              <a:rPr b="1" i="0" lang="en-US" sz="2800" u="none" cap="none" strike="noStrike">
                <a:solidFill>
                  <a:schemeClr val="dk1"/>
                </a:solidFill>
                <a:latin typeface="Calibri"/>
                <a:ea typeface="Calibri"/>
                <a:cs typeface="Calibri"/>
                <a:sym typeface="Calibri"/>
              </a:rPr>
              <a:t>mindset shift</a:t>
            </a:r>
            <a:r>
              <a:rPr b="0" i="0" lang="en-US" sz="2800" u="none" cap="none" strike="noStrike">
                <a:solidFill>
                  <a:schemeClr val="dk1"/>
                </a:solidFill>
                <a:latin typeface="Calibri"/>
                <a:ea typeface="Calibri"/>
                <a:cs typeface="Calibri"/>
                <a:sym typeface="Calibri"/>
              </a:rPr>
              <a:t> across the organization.</a:t>
            </a:r>
            <a:endParaRPr/>
          </a:p>
          <a:p>
            <a:pPr indent="-342900" lvl="1" marL="8001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Leaders should </a:t>
            </a:r>
            <a:r>
              <a:rPr b="1" i="0" lang="en-US" sz="2800" u="none" cap="none" strike="noStrike">
                <a:solidFill>
                  <a:schemeClr val="dk1"/>
                </a:solidFill>
                <a:latin typeface="Calibri"/>
                <a:ea typeface="Calibri"/>
                <a:cs typeface="Calibri"/>
                <a:sym typeface="Calibri"/>
              </a:rPr>
              <a:t>encourage innovation, adaptability, and continuous learning</a:t>
            </a:r>
            <a:r>
              <a:rPr b="0" i="0" lang="en-US" sz="2800" u="none" cap="none" strike="noStrike">
                <a:solidFill>
                  <a:schemeClr val="dk1"/>
                </a:solidFill>
                <a:latin typeface="Calibri"/>
                <a:ea typeface="Calibri"/>
                <a:cs typeface="Calibri"/>
                <a:sym typeface="Calibri"/>
              </a:rPr>
              <a:t>.</a:t>
            </a:r>
            <a:endParaRPr/>
          </a:p>
          <a:p>
            <a:pPr indent="-342900" lvl="1" marL="800100" marR="0" rtl="0" algn="just">
              <a:spcBef>
                <a:spcPts val="0"/>
              </a:spcBef>
              <a:spcAft>
                <a:spcPts val="0"/>
              </a:spcAft>
              <a:buClr>
                <a:schemeClr val="dk1"/>
              </a:buClr>
              <a:buSzPts val="2800"/>
              <a:buFont typeface="Noto Sans Symbols"/>
              <a:buChar char="✔"/>
            </a:pPr>
            <a:r>
              <a:rPr b="0" i="0" lang="en-US" sz="2800" u="none" cap="none" strike="noStrike">
                <a:solidFill>
                  <a:schemeClr val="dk1"/>
                </a:solidFill>
                <a:latin typeface="Calibri"/>
                <a:ea typeface="Calibri"/>
                <a:cs typeface="Calibri"/>
                <a:sym typeface="Calibri"/>
              </a:rPr>
              <a:t>Create a culture where employees are comfortable embracing </a:t>
            </a:r>
            <a:r>
              <a:rPr b="1" i="0" lang="en-US" sz="2800" u="none" cap="none" strike="noStrike">
                <a:solidFill>
                  <a:schemeClr val="dk1"/>
                </a:solidFill>
                <a:latin typeface="Calibri"/>
                <a:ea typeface="Calibri"/>
                <a:cs typeface="Calibri"/>
                <a:sym typeface="Calibri"/>
              </a:rPr>
              <a:t>new tools and workflows</a:t>
            </a:r>
            <a:r>
              <a:rPr b="0" i="0" lang="en-US" sz="2800" u="none" cap="none" strike="noStrike">
                <a:solidFill>
                  <a:schemeClr val="dk1"/>
                </a:solidFill>
                <a:latin typeface="Calibri"/>
                <a:ea typeface="Calibri"/>
                <a:cs typeface="Calibri"/>
                <a:sym typeface="Calibri"/>
              </a:rPr>
              <a:t>.</a:t>
            </a:r>
            <a:endParaRPr/>
          </a:p>
        </p:txBody>
      </p:sp>
      <p:sp>
        <p:nvSpPr>
          <p:cNvPr id="294" name="Google Shape;294;p21"/>
          <p:cNvSpPr txBox="1"/>
          <p:nvPr/>
        </p:nvSpPr>
        <p:spPr>
          <a:xfrm>
            <a:off x="5562600" y="1138462"/>
            <a:ext cx="12725400" cy="14142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000"/>
              <a:buFont typeface="Arial"/>
              <a:buNone/>
            </a:pPr>
            <a:r>
              <a:rPr b="1" lang="en-US" sz="4000">
                <a:solidFill>
                  <a:schemeClr val="dk1"/>
                </a:solidFill>
                <a:latin typeface="Arial"/>
                <a:ea typeface="Arial"/>
                <a:cs typeface="Arial"/>
                <a:sym typeface="Arial"/>
              </a:rPr>
              <a:t>Opportunities for Growth/</a:t>
            </a:r>
            <a:r>
              <a:rPr b="1" lang="en-US" sz="4000">
                <a:solidFill>
                  <a:schemeClr val="dk1"/>
                </a:solidFill>
                <a:latin typeface="Phetsarath"/>
                <a:ea typeface="Phetsarath"/>
                <a:cs typeface="Phetsarath"/>
                <a:sym typeface="Phetsarath"/>
              </a:rPr>
              <a:t> Strategic Development in DT</a:t>
            </a:r>
            <a:br>
              <a:rPr b="1" lang="en-US" sz="4000">
                <a:solidFill>
                  <a:schemeClr val="dk1"/>
                </a:solidFill>
                <a:latin typeface="Phetsarath"/>
                <a:ea typeface="Phetsarath"/>
                <a:cs typeface="Phetsarath"/>
                <a:sym typeface="Phetsarath"/>
              </a:rPr>
            </a:br>
            <a:r>
              <a:rPr b="1" lang="en-US" sz="4000">
                <a:solidFill>
                  <a:schemeClr val="dk1"/>
                </a:solidFill>
                <a:latin typeface="Phetsarath"/>
                <a:ea typeface="Phetsarath"/>
                <a:cs typeface="Phetsarath"/>
                <a:sym typeface="Phetsarath"/>
              </a:rPr>
              <a:t>ຍຸດທະສາດການພັດທະນາການຫັນເປັນ ດີຈີຕອລ</a:t>
            </a:r>
            <a:endParaRPr sz="4000">
              <a:solidFill>
                <a:schemeClr val="dk1"/>
              </a:solidFill>
              <a:latin typeface="Phetsarath"/>
              <a:ea typeface="Phetsarath"/>
              <a:cs typeface="Phetsarath"/>
              <a:sym typeface="Phetsarath"/>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